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19"/>
  </p:notesMasterIdLst>
  <p:sldIdLst>
    <p:sldId id="256" r:id="rId2"/>
    <p:sldId id="416" r:id="rId3"/>
    <p:sldId id="417" r:id="rId4"/>
    <p:sldId id="418" r:id="rId5"/>
    <p:sldId id="419" r:id="rId6"/>
    <p:sldId id="421" r:id="rId7"/>
    <p:sldId id="422" r:id="rId8"/>
    <p:sldId id="378" r:id="rId9"/>
    <p:sldId id="380" r:id="rId10"/>
    <p:sldId id="431" r:id="rId11"/>
    <p:sldId id="424" r:id="rId12"/>
    <p:sldId id="426" r:id="rId13"/>
    <p:sldId id="427" r:id="rId14"/>
    <p:sldId id="425" r:id="rId15"/>
    <p:sldId id="428" r:id="rId16"/>
    <p:sldId id="430" r:id="rId17"/>
    <p:sldId id="289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1" autoAdjust="0"/>
    <p:restoredTop sz="94660"/>
  </p:normalViewPr>
  <p:slideViewPr>
    <p:cSldViewPr>
      <p:cViewPr>
        <p:scale>
          <a:sx n="100" d="100"/>
          <a:sy n="100" d="100"/>
        </p:scale>
        <p:origin x="-13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505BA-49B3-4D6A-A8B9-025E26AFF0A4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5F973-EBE2-43E5-84FD-3D4FFD9854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59488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6595C0F-7F77-4563-B928-7988E91E8A55}" type="datetimeFigureOut">
              <a:rPr lang="ko-KR" altLang="en-US" smtClean="0"/>
              <a:pPr/>
              <a:t>2020-10-31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t1.daumcdn.net/cfile/blog/184A8B4E50020CD830?origina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hyperlink" Target="https://www.google.co.kr/url?sa=i&amp;url=http://m.blog.naver.com/leenr9191/30163166162&amp;psig=AOvVaw1By3BoNuS6QgTMmpU5BJ-R&amp;ust=1604047781730000&amp;source=images&amp;cd=vfe&amp;ved=0CAIQjRxqFwoTCJidmua12ewCFQAAAAAdAAAAABAa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267744" y="2847550"/>
            <a:ext cx="6172200" cy="869482"/>
          </a:xfrm>
        </p:spPr>
        <p:txBody>
          <a:bodyPr>
            <a:normAutofit/>
          </a:bodyPr>
          <a:lstStyle/>
          <a:p>
            <a:pPr algn="ctr"/>
            <a:r>
              <a:rPr lang="ko-KR" altLang="en-US" sz="4800" dirty="0" err="1" smtClean="0">
                <a:solidFill>
                  <a:schemeClr val="tx1"/>
                </a:solidFill>
                <a:latin typeface="+mn-ea"/>
                <a:ea typeface="+mn-ea"/>
              </a:rPr>
              <a:t>사료작물학</a:t>
            </a:r>
            <a:r>
              <a:rPr lang="ko-KR" altLang="en-US" sz="4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4800" dirty="0" smtClean="0">
                <a:solidFill>
                  <a:schemeClr val="tx1"/>
                </a:solidFill>
                <a:latin typeface="+mn-ea"/>
                <a:ea typeface="+mn-ea"/>
              </a:rPr>
              <a:t>5</a:t>
            </a:r>
            <a:r>
              <a:rPr lang="ko-KR" altLang="en-US" sz="4800" dirty="0" smtClean="0">
                <a:solidFill>
                  <a:schemeClr val="tx1"/>
                </a:solidFill>
                <a:latin typeface="+mn-ea"/>
                <a:ea typeface="+mn-ea"/>
              </a:rPr>
              <a:t>장</a:t>
            </a:r>
            <a:r>
              <a:rPr lang="en-US" altLang="ko-KR" sz="4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ko-KR" altLang="en-US" sz="4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4338" name="Picture 2" descr="C:\Users\LG\Desktop\IMG_267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5362" name="Picture 2" descr="C:\Users\LG\Desktop\IMG_268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6386" name="Picture 2" descr="C:\Users\LG\Desktop\IMG_268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7410" name="Picture 2" descr="C:\Users\LG\Desktop\IMG_268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8434" name="Picture 2" descr="C:\Users\LG\Desktop\IMG_268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9458" name="Picture 2" descr="C:\Users\LG\Desktop\IMG_268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399802"/>
            <a:ext cx="7467600" cy="580926"/>
          </a:xfrm>
        </p:spPr>
        <p:txBody>
          <a:bodyPr>
            <a:normAutofit/>
          </a:bodyPr>
          <a:lstStyle/>
          <a:p>
            <a:r>
              <a:rPr lang="ko-KR" altLang="en-US" sz="2800" b="1" dirty="0" smtClean="0">
                <a:solidFill>
                  <a:schemeClr val="tx1"/>
                </a:solidFill>
              </a:rPr>
              <a:t>사료작물의 환경적응성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 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96944" cy="5040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내한성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耐寒性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en-US" altLang="ko-KR" b="1" dirty="0" smtClean="0">
                <a:latin typeface="+mn-ea"/>
              </a:rPr>
              <a:t>:</a:t>
            </a:r>
            <a:r>
              <a:rPr lang="ko-KR" altLang="en-US" b="1" dirty="0" smtClean="0">
                <a:latin typeface="+mn-ea"/>
              </a:rPr>
              <a:t>겨울 추위에 의하여 야기되는 이러한 피해를 통칭 한해 또는 동해</a:t>
            </a:r>
            <a:r>
              <a:rPr lang="en-US" altLang="ko-KR" b="1" dirty="0" smtClean="0">
                <a:latin typeface="+mn-ea"/>
              </a:rPr>
              <a:t>(winter killing)</a:t>
            </a:r>
            <a:r>
              <a:rPr lang="ko-KR" altLang="en-US" b="1" dirty="0" smtClean="0">
                <a:latin typeface="+mn-ea"/>
              </a:rPr>
              <a:t>라고 하며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이에 견디는 성질을 내한성</a:t>
            </a:r>
            <a:r>
              <a:rPr lang="en-US" altLang="ko-KR" b="1" dirty="0" smtClean="0">
                <a:latin typeface="+mn-ea"/>
              </a:rPr>
              <a:t>(winter resistance)</a:t>
            </a:r>
            <a:r>
              <a:rPr lang="ko-KR" altLang="en-US" b="1" dirty="0" smtClean="0">
                <a:latin typeface="+mn-ea"/>
              </a:rPr>
              <a:t>이라고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함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북방형</a:t>
            </a:r>
            <a:r>
              <a:rPr lang="ko-KR" altLang="en-US" b="1" dirty="0" smtClean="0">
                <a:latin typeface="+mn-ea"/>
              </a:rPr>
              <a:t> 목초 대부분 내한성이 강하며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티머시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켄터키블루그래스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페스듀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앨팰퍼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화이트글로버</a:t>
            </a:r>
            <a:endParaRPr lang="en-US" altLang="ko-KR" b="1" dirty="0" smtClean="0">
              <a:latin typeface="+mn-ea"/>
            </a:endParaRPr>
          </a:p>
          <a:p>
            <a:pPr algn="just"/>
            <a:r>
              <a:rPr lang="ko-KR" altLang="en-US" b="1" dirty="0" err="1" smtClean="0">
                <a:solidFill>
                  <a:srgbClr val="FF0000"/>
                </a:solidFill>
                <a:latin typeface="+mn-ea"/>
              </a:rPr>
              <a:t>내서성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고온장해에 견디는 성질이며 특히 </a:t>
            </a:r>
            <a:r>
              <a:rPr lang="ko-KR" altLang="en-US" b="1" dirty="0" err="1" smtClean="0">
                <a:latin typeface="+mn-ea"/>
              </a:rPr>
              <a:t>하고현상은</a:t>
            </a:r>
            <a:r>
              <a:rPr lang="ko-KR" altLang="en-US" b="1" dirty="0" smtClean="0">
                <a:latin typeface="+mn-ea"/>
              </a:rPr>
              <a:t> 온도가 </a:t>
            </a:r>
            <a:r>
              <a:rPr lang="ko-KR" altLang="en-US" b="1" dirty="0" err="1" smtClean="0">
                <a:latin typeface="+mn-ea"/>
              </a:rPr>
              <a:t>생육적온</a:t>
            </a:r>
            <a:r>
              <a:rPr lang="ko-KR" altLang="en-US" b="1" dirty="0" smtClean="0">
                <a:latin typeface="+mn-ea"/>
              </a:rPr>
              <a:t> 이상으로 상승하면 작물의 생산량이 급증하는 데 비해 뿌리로부터의 수분흡수는 이에 따르지 못해 각종 대사활동이 저해되고 생장이 정지되며 </a:t>
            </a:r>
            <a:r>
              <a:rPr lang="ko-KR" altLang="en-US" b="1" dirty="0" err="1" smtClean="0">
                <a:latin typeface="+mn-ea"/>
              </a:rPr>
              <a:t>벼충해</a:t>
            </a:r>
            <a:r>
              <a:rPr lang="ko-KR" altLang="en-US" b="1" dirty="0" smtClean="0">
                <a:latin typeface="+mn-ea"/>
              </a:rPr>
              <a:t> 발생이 쉬워지고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심하면 말라 죽는 현상   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버뮤다그래스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바히아그래스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옥수수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수수 등의 </a:t>
            </a:r>
            <a:r>
              <a:rPr lang="en-US" altLang="ko-KR" b="1" dirty="0" smtClean="0">
                <a:latin typeface="+mn-ea"/>
              </a:rPr>
              <a:t>C</a:t>
            </a:r>
            <a:r>
              <a:rPr lang="en-US" altLang="ko-KR" b="1" baseline="-25000" dirty="0" smtClean="0">
                <a:latin typeface="+mn-ea"/>
              </a:rPr>
              <a:t>4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화본과</a:t>
            </a:r>
            <a:r>
              <a:rPr lang="ko-KR" altLang="en-US" b="1" dirty="0" smtClean="0">
                <a:latin typeface="+mn-ea"/>
              </a:rPr>
              <a:t> 식물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콩과로는</a:t>
            </a:r>
            <a:r>
              <a:rPr lang="ko-KR" altLang="en-US" b="1" dirty="0" smtClean="0">
                <a:latin typeface="+mn-ea"/>
              </a:rPr>
              <a:t> 칡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매듭풀</a:t>
            </a:r>
            <a:r>
              <a:rPr lang="ko-KR" altLang="en-US" b="1" dirty="0" smtClean="0">
                <a:latin typeface="+mn-ea"/>
              </a:rPr>
              <a:t>   </a:t>
            </a:r>
            <a:endParaRPr lang="en-US" altLang="ko-KR" b="1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251520" y="260648"/>
            <a:ext cx="8497888" cy="432048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내한성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耐旱性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수분부족에 견디는 성질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톨오트그래스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수단그래스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수수</a:t>
            </a:r>
            <a:r>
              <a:rPr lang="en-US" altLang="ko-KR" b="1" dirty="0" smtClean="0">
                <a:latin typeface="+mn-ea"/>
              </a:rPr>
              <a:t>,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진주조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기장 등의 </a:t>
            </a:r>
            <a:r>
              <a:rPr lang="en-US" altLang="ko-KR" b="1" dirty="0" smtClean="0">
                <a:latin typeface="+mn-ea"/>
              </a:rPr>
              <a:t>C</a:t>
            </a:r>
            <a:r>
              <a:rPr lang="en-US" altLang="ko-KR" b="1" baseline="-25000" dirty="0" smtClean="0">
                <a:latin typeface="+mn-ea"/>
              </a:rPr>
              <a:t>4</a:t>
            </a:r>
            <a:r>
              <a:rPr lang="ko-KR" altLang="en-US" b="1" dirty="0" smtClean="0">
                <a:latin typeface="+mn-ea"/>
              </a:rPr>
              <a:t>식물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앨팰퍼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버즈풋트레포일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매듭풀</a:t>
            </a:r>
            <a:r>
              <a:rPr lang="en-US" altLang="ko-KR" b="1" dirty="0" smtClean="0">
                <a:latin typeface="+mn-ea"/>
              </a:rPr>
              <a:t> </a:t>
            </a:r>
          </a:p>
          <a:p>
            <a:pPr algn="just"/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내습성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수분이 과다한 습지나 늪지에 잘 견디는 성질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smtClean="0">
                <a:latin typeface="+mn-ea"/>
              </a:rPr>
              <a:t>피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리그커네리그래스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알사이크글로버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톨페스큐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레드클로버는</a:t>
            </a:r>
            <a:r>
              <a:rPr lang="ko-KR" altLang="en-US" b="1" dirty="0" smtClean="0">
                <a:latin typeface="+mn-ea"/>
              </a:rPr>
              <a:t> 약간 강함 </a:t>
            </a:r>
            <a:endParaRPr lang="en-US" altLang="ko-KR" b="1" dirty="0" smtClean="0">
              <a:latin typeface="+mn-ea"/>
            </a:endParaRPr>
          </a:p>
          <a:p>
            <a:pPr algn="just"/>
            <a:r>
              <a:rPr lang="ko-KR" altLang="en-US" b="1" u="sng" dirty="0" err="1" smtClean="0">
                <a:solidFill>
                  <a:srgbClr val="FF0000"/>
                </a:solidFill>
                <a:latin typeface="+mn-ea"/>
              </a:rPr>
              <a:t>내산성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사료작물의 토양산도에 대한 반응은 매우 다양하여 조건에 따라 반응이 다르나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일반적으로 </a:t>
            </a:r>
            <a:r>
              <a:rPr lang="ko-KR" altLang="en-US" b="1" dirty="0" err="1" smtClean="0">
                <a:latin typeface="+mn-ea"/>
              </a:rPr>
              <a:t>내산성은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화본과식물이</a:t>
            </a:r>
            <a:r>
              <a:rPr lang="ko-KR" altLang="en-US" b="1" dirty="0" smtClean="0">
                <a:latin typeface="+mn-ea"/>
              </a:rPr>
              <a:t> 강하고 콩과 식물이 약하다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앨펄퍼와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스위트클로버는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내산성이</a:t>
            </a:r>
            <a:r>
              <a:rPr lang="ko-KR" altLang="en-US" b="1" dirty="0" smtClean="0">
                <a:latin typeface="+mn-ea"/>
              </a:rPr>
              <a:t> 매우 약함</a:t>
            </a:r>
            <a:endParaRPr lang="en-US" altLang="ko-KR" b="1" dirty="0" smtClean="0">
              <a:latin typeface="+mn-ea"/>
            </a:endParaRPr>
          </a:p>
          <a:p>
            <a:pPr algn="just"/>
            <a:endParaRPr lang="en-US" altLang="ko-KR" b="1" dirty="0" smtClean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51520" y="4653136"/>
          <a:ext cx="8496944" cy="20218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656184"/>
                <a:gridCol w="684076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구       분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종                   류</a:t>
                      </a:r>
                      <a:endParaRPr lang="ko-KR" alt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약한 작물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rgbClr val="00B050"/>
                          </a:solidFill>
                        </a:rPr>
                        <a:t>앨펄퍼</a:t>
                      </a:r>
                      <a:r>
                        <a:rPr lang="en-US" altLang="ko-KR" b="1" dirty="0" smtClean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rgbClr val="00B050"/>
                          </a:solidFill>
                        </a:rPr>
                        <a:t>스위트클로버</a:t>
                      </a:r>
                      <a:r>
                        <a:rPr lang="en-US" altLang="ko-KR" b="1" dirty="0" smtClean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rgbClr val="00B050"/>
                          </a:solidFill>
                        </a:rPr>
                        <a:t>대맥</a:t>
                      </a:r>
                      <a:r>
                        <a:rPr lang="en-US" altLang="ko-KR" b="1" dirty="0" smtClean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rgbClr val="00B050"/>
                          </a:solidFill>
                        </a:rPr>
                        <a:t>사료용 비트</a:t>
                      </a:r>
                      <a:endParaRPr lang="ko-KR" altLang="en-US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약간 강한 작물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rgbClr val="FF0000"/>
                          </a:solidFill>
                        </a:rPr>
                        <a:t>레드클로버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rgbClr val="FF0000"/>
                          </a:solidFill>
                        </a:rPr>
                        <a:t>알사이크클로버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화이트클로버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rgbClr val="FF0000"/>
                          </a:solidFill>
                        </a:rPr>
                        <a:t>티머시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rgbClr val="FF0000"/>
                          </a:solidFill>
                        </a:rPr>
                        <a:t>컨터키블루그래스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rgbClr val="FF0000"/>
                          </a:solidFill>
                        </a:rPr>
                        <a:t>브롬그래스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rgbClr val="FF0000"/>
                          </a:solidFill>
                        </a:rPr>
                        <a:t>오처드그래스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옥수수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소맥</a:t>
                      </a:r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귀리</a:t>
                      </a:r>
                      <a:endParaRPr lang="ko-KR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강한 작물</a:t>
                      </a:r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베치류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수단그래스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레트톱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리드커내리그래스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버즈풋트레포일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콩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완두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,, </a:t>
                      </a:r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레스페데자류</a:t>
                      </a:r>
                      <a:r>
                        <a:rPr lang="en-US" altLang="ko-KR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크림슨클로버</a:t>
                      </a:r>
                      <a:endParaRPr lang="ko-KR" altLang="en-US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7" name="직선 화살표 연결선 6"/>
          <p:cNvCxnSpPr/>
          <p:nvPr/>
        </p:nvCxnSpPr>
        <p:spPr>
          <a:xfrm>
            <a:off x="1043608" y="3284984"/>
            <a:ext cx="3240360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LG\Desktop\IMG_330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07504" y="0"/>
            <a:ext cx="864096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399802"/>
            <a:ext cx="7467600" cy="580926"/>
          </a:xfrm>
        </p:spPr>
        <p:txBody>
          <a:bodyPr>
            <a:normAutofit/>
          </a:bodyPr>
          <a:lstStyle/>
          <a:p>
            <a:r>
              <a:rPr lang="ko-KR" altLang="en-US" sz="2800" b="1" dirty="0" smtClean="0">
                <a:solidFill>
                  <a:schemeClr val="tx1"/>
                </a:solidFill>
              </a:rPr>
              <a:t>콩과 사료작물과 근류근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 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96944" cy="50405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근류의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착생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: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콩과식물은</a:t>
            </a:r>
            <a:r>
              <a:rPr lang="ko-KR" altLang="en-US" b="1" dirty="0" smtClean="0">
                <a:latin typeface="+mn-ea"/>
              </a:rPr>
              <a:t> 발아와 동시에 뿌리가 토양중의 </a:t>
            </a:r>
            <a:r>
              <a:rPr lang="ko-KR" altLang="en-US" b="1" dirty="0" err="1" smtClean="0">
                <a:latin typeface="+mn-ea"/>
              </a:rPr>
              <a:t>근류박테리아와</a:t>
            </a:r>
            <a:r>
              <a:rPr lang="ko-KR" altLang="en-US" b="1" dirty="0" smtClean="0">
                <a:latin typeface="+mn-ea"/>
              </a:rPr>
              <a:t> 접촉되면 </a:t>
            </a:r>
            <a:r>
              <a:rPr lang="ko-KR" altLang="en-US" b="1" dirty="0" err="1" smtClean="0">
                <a:latin typeface="+mn-ea"/>
              </a:rPr>
              <a:t>근류에</a:t>
            </a:r>
            <a:r>
              <a:rPr lang="ko-KR" altLang="en-US" b="1" dirty="0" smtClean="0">
                <a:latin typeface="+mn-ea"/>
              </a:rPr>
              <a:t> 감염된다</a:t>
            </a:r>
            <a:r>
              <a:rPr lang="en-US" altLang="ko-KR" b="1" dirty="0" smtClean="0">
                <a:latin typeface="+mn-ea"/>
              </a:rPr>
              <a:t>.</a:t>
            </a:r>
            <a:r>
              <a:rPr lang="ko-KR" altLang="en-US" b="1" dirty="0" smtClean="0">
                <a:latin typeface="+mn-ea"/>
              </a:rPr>
              <a:t> 근류근은 근모의 표피세포 속으로 </a:t>
            </a:r>
            <a:r>
              <a:rPr lang="ko-KR" altLang="en-US" b="1" dirty="0" err="1" smtClean="0">
                <a:latin typeface="+mn-ea"/>
              </a:rPr>
              <a:t>감염사를</a:t>
            </a:r>
            <a:r>
              <a:rPr lang="ko-KR" altLang="en-US" b="1" dirty="0" smtClean="0">
                <a:latin typeface="+mn-ea"/>
              </a:rPr>
              <a:t> 만들어 피층세포에 달하면 증식하는데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아미노산 등 뿌리의 분비물에 의하여 자극되면 대량 증식되고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그 결과 근모가 분지되거나 구부러진다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endParaRPr lang="en-US" altLang="ko-KR" b="1" dirty="0" smtClean="0">
              <a:latin typeface="+mn-ea"/>
            </a:endParaRPr>
          </a:p>
          <a:p>
            <a:pPr algn="just"/>
            <a:r>
              <a:rPr lang="ko-KR" altLang="en-US" b="1" dirty="0" smtClean="0">
                <a:latin typeface="+mn-ea"/>
              </a:rPr>
              <a:t>질소고정능력의 측정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smtClean="0">
                <a:latin typeface="+mn-ea"/>
              </a:rPr>
              <a:t>질소를 포함하지 않은 수분 또는 사경재배에서 근류근을 접종시켜 </a:t>
            </a:r>
            <a:r>
              <a:rPr lang="ko-KR" altLang="en-US" b="1" dirty="0" err="1" smtClean="0">
                <a:latin typeface="+mn-ea"/>
              </a:rPr>
              <a:t>질소축적량을</a:t>
            </a:r>
            <a:r>
              <a:rPr lang="ko-KR" altLang="en-US" b="1" dirty="0" smtClean="0">
                <a:latin typeface="+mn-ea"/>
              </a:rPr>
              <a:t> 측정하는 방법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아세틸렌환원력으로</a:t>
            </a:r>
            <a:r>
              <a:rPr lang="ko-KR" altLang="en-US" b="1" dirty="0" smtClean="0">
                <a:latin typeface="+mn-ea"/>
              </a:rPr>
              <a:t> 측정하는 아세틸렌환원법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en-US" altLang="ko-KR" b="1" baseline="30000" dirty="0" smtClean="0">
                <a:latin typeface="+mn-ea"/>
              </a:rPr>
              <a:t>18N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중수소의 흡수를 추적하는 </a:t>
            </a:r>
            <a:r>
              <a:rPr lang="ko-KR" altLang="en-US" b="1" dirty="0" err="1" smtClean="0">
                <a:latin typeface="+mn-ea"/>
              </a:rPr>
              <a:t>중수소추적자법</a:t>
            </a:r>
            <a:r>
              <a:rPr lang="ko-KR" altLang="en-US" b="1" dirty="0" smtClean="0">
                <a:latin typeface="+mn-ea"/>
              </a:rPr>
              <a:t>  </a:t>
            </a:r>
            <a:endParaRPr lang="en-US" altLang="ko-KR" b="1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8424936" cy="60486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o-KR" altLang="en-US" b="1" u="sng" dirty="0" smtClean="0">
                <a:latin typeface="+mn-ea"/>
              </a:rPr>
              <a:t>질소순환</a:t>
            </a:r>
            <a:r>
              <a:rPr lang="en-US" altLang="ko-KR" b="1" u="sng" dirty="0" smtClean="0">
                <a:latin typeface="+mn-ea"/>
              </a:rPr>
              <a:t>,</a:t>
            </a:r>
            <a:r>
              <a:rPr lang="ko-KR" altLang="en-US" b="1" u="sng" dirty="0" smtClean="0">
                <a:latin typeface="+mn-ea"/>
              </a:rPr>
              <a:t>질소고정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en-US" altLang="ko-KR" b="1" dirty="0" err="1" smtClean="0">
                <a:latin typeface="+mn-ea"/>
              </a:rPr>
              <a:t>nitrogenfixation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/>
            </a:r>
            <a:br>
              <a:rPr lang="ko-KR" altLang="en-US" b="1" dirty="0" smtClean="0">
                <a:latin typeface="+mn-ea"/>
              </a:rPr>
            </a:br>
            <a:r>
              <a:rPr lang="ko-KR" altLang="en-US" b="1" dirty="0" smtClean="0">
                <a:latin typeface="+mn-ea"/>
              </a:rPr>
              <a:t>질소고정은 뿌리혹박테리아가 공기 중의 질소를 암모니아로 합성하고 이 </a:t>
            </a:r>
            <a:endParaRPr lang="en-US" altLang="ko-KR" b="1" dirty="0" smtClean="0">
              <a:latin typeface="+mn-ea"/>
            </a:endParaRPr>
          </a:p>
          <a:p>
            <a:pPr>
              <a:buNone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암모니아가 물에 녹아 암모늄이온이 생성된다</a:t>
            </a:r>
            <a:r>
              <a:rPr lang="en-US" altLang="ko-KR" b="1" dirty="0" smtClean="0">
                <a:latin typeface="+mn-ea"/>
              </a:rPr>
              <a:t>. </a:t>
            </a:r>
            <a:r>
              <a:rPr lang="ko-KR" altLang="en-US" b="1" dirty="0" smtClean="0">
                <a:latin typeface="+mn-ea"/>
              </a:rPr>
              <a:t>박테리아가 이 암모늄이</a:t>
            </a:r>
            <a:endParaRPr lang="en-US" altLang="ko-KR" b="1" dirty="0" smtClean="0">
              <a:latin typeface="+mn-ea"/>
            </a:endParaRPr>
          </a:p>
          <a:p>
            <a:pPr>
              <a:buNone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온을 질산이온으로 바꾸는 것을 질소고정이라 한다</a:t>
            </a:r>
            <a:r>
              <a:rPr lang="en-US" altLang="ko-KR" b="1" dirty="0" smtClean="0">
                <a:latin typeface="+mn-ea"/>
              </a:rPr>
              <a:t>. </a:t>
            </a:r>
            <a:r>
              <a:rPr lang="ko-KR" altLang="en-US" b="1" dirty="0" smtClean="0">
                <a:latin typeface="+mn-ea"/>
              </a:rPr>
              <a:t>질소순환은 동물이나 </a:t>
            </a:r>
            <a:endParaRPr lang="en-US" altLang="ko-KR" b="1" dirty="0" smtClean="0">
              <a:latin typeface="+mn-ea"/>
            </a:endParaRPr>
          </a:p>
          <a:p>
            <a:pPr>
              <a:buNone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식물에 있는 질소가 또는 공기 중에 있는 질소가 계속 순환하는 것을 말</a:t>
            </a:r>
            <a:endParaRPr lang="en-US" altLang="ko-KR" b="1" dirty="0" smtClean="0">
              <a:latin typeface="+mn-ea"/>
            </a:endParaRPr>
          </a:p>
          <a:p>
            <a:pPr>
              <a:buNone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한다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※</a:t>
            </a:r>
            <a:r>
              <a:rPr lang="ko-KR" altLang="en-US" b="1" dirty="0" smtClean="0">
                <a:latin typeface="+mn-ea"/>
              </a:rPr>
              <a:t>질소 고정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대기 중에 매우 풍부한 질소 → 하지만 애석하게 식물은 바로 이용하지 못한다</a:t>
            </a:r>
            <a:r>
              <a:rPr lang="en-US" altLang="ko-KR" b="1" dirty="0" smtClean="0">
                <a:latin typeface="+mn-ea"/>
              </a:rPr>
              <a:t>.</a:t>
            </a:r>
            <a:endParaRPr lang="ko-KR" altLang="en-US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1)</a:t>
            </a:r>
            <a:r>
              <a:rPr lang="ko-KR" altLang="en-US" b="1" dirty="0" smtClean="0">
                <a:latin typeface="+mn-ea"/>
              </a:rPr>
              <a:t>질소 고정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질소</a:t>
            </a:r>
            <a:r>
              <a:rPr lang="en-US" altLang="ko-KR" b="1" dirty="0" smtClean="0">
                <a:latin typeface="+mn-ea"/>
              </a:rPr>
              <a:t>(N</a:t>
            </a:r>
            <a:r>
              <a:rPr lang="en-US" altLang="ko-KR" b="1" baseline="-25000" dirty="0" smtClean="0">
                <a:latin typeface="+mn-ea"/>
              </a:rPr>
              <a:t>2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를 질소 동화에 필요한 유기질소화합물로 만드는 과정</a:t>
            </a: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      N</a:t>
            </a:r>
            <a:r>
              <a:rPr lang="en-US" altLang="ko-KR" b="1" baseline="-25000" dirty="0" smtClean="0">
                <a:latin typeface="+mn-ea"/>
              </a:rPr>
              <a:t>2  </a:t>
            </a:r>
            <a:r>
              <a:rPr lang="ko-KR" altLang="en-US" b="1" dirty="0" smtClean="0">
                <a:latin typeface="+mn-ea"/>
              </a:rPr>
              <a:t>→  </a:t>
            </a:r>
            <a:r>
              <a:rPr lang="en-US" altLang="ko-KR" b="1" dirty="0" smtClean="0">
                <a:latin typeface="+mn-ea"/>
              </a:rPr>
              <a:t>NH</a:t>
            </a:r>
            <a:r>
              <a:rPr lang="en-US" altLang="ko-KR" b="1" baseline="-25000" dirty="0" smtClean="0">
                <a:latin typeface="+mn-ea"/>
              </a:rPr>
              <a:t>4</a:t>
            </a:r>
            <a:r>
              <a:rPr lang="en-US" altLang="ko-KR" b="1" baseline="30000" dirty="0" smtClean="0">
                <a:latin typeface="+mn-ea"/>
              </a:rPr>
              <a:t>+  </a:t>
            </a:r>
            <a:r>
              <a:rPr lang="ko-KR" altLang="en-US" b="1" dirty="0" smtClean="0">
                <a:latin typeface="+mn-ea"/>
              </a:rPr>
              <a:t>→  </a:t>
            </a:r>
            <a:r>
              <a:rPr lang="en-US" altLang="ko-KR" b="1" dirty="0" smtClean="0">
                <a:latin typeface="+mn-ea"/>
              </a:rPr>
              <a:t>NO</a:t>
            </a:r>
            <a:r>
              <a:rPr lang="en-US" altLang="ko-KR" b="1" baseline="-25000" dirty="0" smtClean="0">
                <a:latin typeface="+mn-ea"/>
              </a:rPr>
              <a:t>3</a:t>
            </a:r>
            <a:r>
              <a:rPr lang="en-US" altLang="ko-KR" b="1" baseline="30000" dirty="0" smtClean="0">
                <a:latin typeface="+mn-ea"/>
              </a:rPr>
              <a:t>-  </a:t>
            </a:r>
            <a:r>
              <a:rPr lang="ko-KR" altLang="en-US" b="1" dirty="0" smtClean="0">
                <a:latin typeface="+mn-ea"/>
              </a:rPr>
              <a:t>→  식물 흡수</a:t>
            </a: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2)</a:t>
            </a:r>
            <a:r>
              <a:rPr lang="ko-KR" altLang="en-US" b="1" dirty="0" smtClean="0">
                <a:latin typeface="+mn-ea"/>
              </a:rPr>
              <a:t>질소 고정 세균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err="1" smtClean="0">
                <a:latin typeface="+mn-ea"/>
              </a:rPr>
              <a:t>아조토박터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뿌리혹박테리아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클로스트리듐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남조류</a:t>
            </a:r>
            <a:r>
              <a:rPr lang="en-US" altLang="ko-KR" b="1" dirty="0" smtClean="0">
                <a:latin typeface="+mn-ea"/>
              </a:rPr>
              <a:t>, </a:t>
            </a: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    </a:t>
            </a:r>
            <a:r>
              <a:rPr lang="ko-KR" altLang="en-US" b="1" dirty="0" err="1" smtClean="0">
                <a:latin typeface="+mn-ea"/>
              </a:rPr>
              <a:t>프랭키아</a:t>
            </a:r>
            <a:r>
              <a:rPr lang="ko-KR" altLang="en-US" b="1" dirty="0" smtClean="0">
                <a:latin typeface="+mn-ea"/>
              </a:rPr>
              <a:t> 등</a:t>
            </a:r>
          </a:p>
          <a:p>
            <a:pPr algn="just">
              <a:buNone/>
            </a:pPr>
            <a:r>
              <a:rPr lang="ko-KR" altLang="en-US" b="1" dirty="0" smtClean="0">
                <a:latin typeface="+mn-ea"/>
              </a:rPr>
              <a:t>*공기 중에는 질소가 </a:t>
            </a:r>
            <a:r>
              <a:rPr lang="en-US" altLang="ko-KR" b="1" dirty="0" smtClean="0">
                <a:latin typeface="+mn-ea"/>
              </a:rPr>
              <a:t>78%, </a:t>
            </a:r>
            <a:r>
              <a:rPr lang="ko-KR" altLang="en-US" b="1" dirty="0" smtClean="0">
                <a:latin typeface="+mn-ea"/>
              </a:rPr>
              <a:t>산소가 </a:t>
            </a:r>
            <a:r>
              <a:rPr lang="en-US" altLang="ko-KR" b="1" dirty="0" smtClean="0">
                <a:latin typeface="+mn-ea"/>
              </a:rPr>
              <a:t>20%, </a:t>
            </a:r>
            <a:r>
              <a:rPr lang="ko-KR" altLang="en-US" b="1" dirty="0" smtClean="0">
                <a:latin typeface="+mn-ea"/>
              </a:rPr>
              <a:t>이산화탄소가 </a:t>
            </a:r>
            <a:r>
              <a:rPr lang="en-US" altLang="ko-KR" b="1" dirty="0" smtClean="0">
                <a:latin typeface="+mn-ea"/>
              </a:rPr>
              <a:t>0.03% </a:t>
            </a:r>
            <a:r>
              <a:rPr lang="ko-KR" altLang="en-US" b="1" dirty="0" smtClean="0">
                <a:latin typeface="+mn-ea"/>
              </a:rPr>
              <a:t>나머지는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기타 여러 물질</a:t>
            </a:r>
          </a:p>
          <a:p>
            <a:pPr algn="just">
              <a:buNone/>
            </a:pPr>
            <a:r>
              <a:rPr lang="ko-KR" altLang="en-US" b="1" dirty="0" smtClean="0">
                <a:latin typeface="+mn-ea"/>
              </a:rPr>
              <a:t> </a:t>
            </a:r>
            <a:endParaRPr lang="ko-KR" altLang="en-US" b="1" dirty="0"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548680"/>
            <a:ext cx="8424936" cy="568863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ko-KR" altLang="en-US" sz="2800" b="1" u="sng" dirty="0" smtClean="0">
                <a:solidFill>
                  <a:srgbClr val="FF0000"/>
                </a:solidFill>
                <a:latin typeface="+mn-ea"/>
              </a:rPr>
              <a:t>뿌리혹박테리아</a:t>
            </a:r>
            <a:endParaRPr lang="en-US" altLang="ko-KR" sz="2800" b="1" u="sng" dirty="0" smtClean="0">
              <a:solidFill>
                <a:srgbClr val="FF0000"/>
              </a:solidFill>
              <a:latin typeface="+mn-ea"/>
            </a:endParaRPr>
          </a:p>
          <a:p>
            <a:pPr algn="just">
              <a:buNone/>
            </a:pPr>
            <a:r>
              <a:rPr lang="ko-KR" altLang="en-US" sz="2800" b="1" dirty="0" smtClean="0">
                <a:latin typeface="+mn-ea"/>
              </a:rPr>
              <a:t>  뿌리혹박테리아</a:t>
            </a:r>
            <a:r>
              <a:rPr lang="en-US" altLang="ko-KR" sz="2800" b="1" dirty="0" smtClean="0">
                <a:latin typeface="+mn-ea"/>
              </a:rPr>
              <a:t>(leguminous bacteria)</a:t>
            </a:r>
            <a:r>
              <a:rPr lang="ko-KR" altLang="en-US" sz="2800" b="1" dirty="0" smtClean="0">
                <a:latin typeface="+mn-ea"/>
              </a:rPr>
              <a:t>는 리조븀</a:t>
            </a:r>
            <a:r>
              <a:rPr lang="en-US" altLang="ko-KR" sz="2800" b="1" dirty="0" smtClean="0">
                <a:latin typeface="+mn-ea"/>
              </a:rPr>
              <a:t>(</a:t>
            </a:r>
            <a:r>
              <a:rPr lang="en-US" altLang="ko-KR" sz="2800" b="1" dirty="0" err="1" smtClean="0">
                <a:latin typeface="+mn-ea"/>
              </a:rPr>
              <a:t>Rhizobium</a:t>
            </a:r>
            <a:r>
              <a:rPr lang="en-US" altLang="ko-KR" sz="2800" b="1" dirty="0" smtClean="0">
                <a:latin typeface="+mn-ea"/>
              </a:rPr>
              <a:t>) </a:t>
            </a:r>
            <a:r>
              <a:rPr lang="ko-KR" altLang="en-US" sz="2800" b="1" dirty="0" smtClean="0">
                <a:latin typeface="+mn-ea"/>
              </a:rPr>
              <a:t>속의 그램 음성 토양 세균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ko-KR" altLang="en-US" sz="2800" b="1" dirty="0" smtClean="0">
                <a:latin typeface="+mn-ea"/>
              </a:rPr>
              <a:t> </a:t>
            </a:r>
            <a:r>
              <a:rPr lang="en-US" altLang="ko-KR" sz="2800" b="1" dirty="0" smtClean="0">
                <a:latin typeface="+mn-ea"/>
              </a:rPr>
              <a:t>-</a:t>
            </a:r>
            <a:r>
              <a:rPr lang="ko-KR" altLang="en-US" sz="2800" b="1" dirty="0" smtClean="0">
                <a:latin typeface="+mn-ea"/>
              </a:rPr>
              <a:t>콩과 공생</a:t>
            </a:r>
            <a:r>
              <a:rPr lang="en-US" altLang="ko-KR" sz="2800" b="1" dirty="0" smtClean="0">
                <a:latin typeface="+mn-ea"/>
              </a:rPr>
              <a:t>(</a:t>
            </a:r>
            <a:r>
              <a:rPr lang="ko-KR" altLang="en-US" sz="2800" b="1" dirty="0" smtClean="0">
                <a:latin typeface="+mn-ea"/>
              </a:rPr>
              <a:t>혹은 기생</a:t>
            </a:r>
            <a:r>
              <a:rPr lang="en-US" altLang="ko-KR" sz="2800" b="1" dirty="0" smtClean="0">
                <a:latin typeface="+mn-ea"/>
              </a:rPr>
              <a:t>)</a:t>
            </a:r>
            <a:r>
              <a:rPr lang="ko-KR" altLang="en-US" sz="2800" b="1" dirty="0" smtClean="0">
                <a:latin typeface="+mn-ea"/>
              </a:rPr>
              <a:t>하며 공기 중의 질소를 고정하는 세균이며 뿌리에 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작은 혹으로 존재하는 세균을 뿌리혹박테리아 다른 이름으로는 </a:t>
            </a:r>
            <a:r>
              <a:rPr lang="ko-KR" altLang="en-US" sz="2800" b="1" dirty="0" err="1" smtClean="0">
                <a:latin typeface="+mn-ea"/>
              </a:rPr>
              <a:t>균류균이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라고도 한다</a:t>
            </a:r>
            <a:r>
              <a:rPr lang="en-US" altLang="ko-KR" sz="2800" b="1" dirty="0" smtClean="0">
                <a:latin typeface="+mn-ea"/>
              </a:rPr>
              <a:t>. </a:t>
            </a: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-</a:t>
            </a:r>
            <a:r>
              <a:rPr lang="ko-KR" altLang="en-US" sz="2800" b="1" dirty="0" smtClean="0">
                <a:latin typeface="+mn-ea"/>
              </a:rPr>
              <a:t>대부분 생명체의 활동이 생체 촉매라는 효소에 의해 이뤄진다</a:t>
            </a:r>
            <a:r>
              <a:rPr lang="en-US" altLang="ko-KR" sz="2800" b="1" dirty="0" smtClean="0">
                <a:latin typeface="+mn-ea"/>
              </a:rPr>
              <a:t>. </a:t>
            </a:r>
            <a:r>
              <a:rPr lang="ko-KR" altLang="en-US" sz="2800" b="1" dirty="0" smtClean="0">
                <a:latin typeface="+mn-ea"/>
              </a:rPr>
              <a:t>뿌리혹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박테리아는 질산환원효소를 가지고 있다</a:t>
            </a:r>
            <a:r>
              <a:rPr lang="en-US" altLang="ko-KR" sz="2800" b="1" dirty="0" smtClean="0">
                <a:latin typeface="+mn-ea"/>
              </a:rPr>
              <a:t>. NO</a:t>
            </a:r>
            <a:r>
              <a:rPr lang="en-US" altLang="ko-KR" sz="2800" b="1" baseline="-25000" dirty="0" smtClean="0">
                <a:latin typeface="+mn-ea"/>
              </a:rPr>
              <a:t>3</a:t>
            </a:r>
            <a:r>
              <a:rPr lang="en-US" altLang="ko-KR" sz="2800" b="1" baseline="30000" dirty="0" smtClean="0">
                <a:latin typeface="+mn-ea"/>
              </a:rPr>
              <a:t>- </a:t>
            </a:r>
            <a:r>
              <a:rPr lang="ko-KR" altLang="en-US" sz="2800" b="1" dirty="0" smtClean="0">
                <a:latin typeface="+mn-ea"/>
              </a:rPr>
              <a:t>라는 질산에서 산소를 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빼앗아가는 것이다</a:t>
            </a:r>
            <a:r>
              <a:rPr lang="en-US" altLang="ko-KR" sz="2800" b="1" dirty="0" smtClean="0">
                <a:latin typeface="+mn-ea"/>
              </a:rPr>
              <a:t>. </a:t>
            </a:r>
            <a:r>
              <a:rPr lang="ko-KR" altLang="en-US" sz="2800" b="1" dirty="0" smtClean="0">
                <a:latin typeface="+mn-ea"/>
              </a:rPr>
              <a:t>그러면 질산이온이 되고 식물체는 직접 질산은 수용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할 수 없는 대신 질산 이온은 수용할 수 있다</a:t>
            </a:r>
            <a:r>
              <a:rPr lang="en-US" altLang="ko-KR" sz="2800" b="1" dirty="0" smtClean="0">
                <a:latin typeface="+mn-ea"/>
              </a:rPr>
              <a:t>. </a:t>
            </a:r>
            <a:r>
              <a:rPr lang="ko-KR" altLang="en-US" sz="2800" b="1" dirty="0" smtClean="0">
                <a:latin typeface="+mn-ea"/>
              </a:rPr>
              <a:t>식물은 이런 질산이온을 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영양분으로 이용하게 되는 것이다</a:t>
            </a:r>
            <a:r>
              <a:rPr lang="en-US" altLang="ko-KR" sz="2800" b="1" dirty="0" smtClean="0">
                <a:latin typeface="+mn-ea"/>
              </a:rPr>
              <a:t>. </a:t>
            </a: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-</a:t>
            </a:r>
            <a:r>
              <a:rPr lang="ko-KR" altLang="en-US" sz="2800" b="1" dirty="0" smtClean="0">
                <a:latin typeface="+mn-ea"/>
              </a:rPr>
              <a:t>뿌리혹박테리아가 많아서 </a:t>
            </a:r>
            <a:r>
              <a:rPr lang="ko-KR" altLang="en-US" sz="2800" b="1" dirty="0" err="1" smtClean="0">
                <a:latin typeface="+mn-ea"/>
              </a:rPr>
              <a:t>콩과식물은</a:t>
            </a:r>
            <a:r>
              <a:rPr lang="ko-KR" altLang="en-US" sz="2800" b="1" dirty="0" smtClean="0">
                <a:latin typeface="+mn-ea"/>
              </a:rPr>
              <a:t> 단백질이 많다</a:t>
            </a:r>
            <a:r>
              <a:rPr lang="en-US" altLang="ko-KR" sz="2800" b="1" dirty="0" smtClean="0">
                <a:latin typeface="+mn-ea"/>
              </a:rPr>
              <a:t>. </a:t>
            </a:r>
            <a:r>
              <a:rPr lang="ko-KR" altLang="en-US" sz="2800" b="1" dirty="0" smtClean="0">
                <a:latin typeface="+mn-ea"/>
              </a:rPr>
              <a:t>뿌리혹박테리아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는 대개 뿌리에 붙어있는 하얀색 점들처럼 보이는데 맨눈으로도 관찰이 </a:t>
            </a:r>
            <a:endParaRPr lang="en-US" altLang="ko-KR" sz="28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가능하다</a:t>
            </a:r>
            <a:r>
              <a:rPr lang="en-US" altLang="ko-KR" b="1" dirty="0" smtClean="0">
                <a:latin typeface="+mn-ea"/>
              </a:rPr>
              <a:t>.</a:t>
            </a:r>
            <a:endParaRPr lang="ko-KR" altLang="en-US" b="1" dirty="0">
              <a:latin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1.daumcdn.net/cfile/blog/184A8B4E50020CD83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07504" y="620688"/>
            <a:ext cx="5077072" cy="55446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내용 개체 틀 2"/>
          <p:cNvSpPr txBox="1">
            <a:spLocks/>
          </p:cNvSpPr>
          <p:nvPr/>
        </p:nvSpPr>
        <p:spPr>
          <a:xfrm>
            <a:off x="5220072" y="332656"/>
            <a:ext cx="3528392" cy="3096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※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질소 동화 작용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: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단백질의 기본 성분인 아미노산을 합성하는 과정</a:t>
            </a:r>
          </a:p>
          <a:p>
            <a:pPr marL="457200" marR="0" lvl="0" indent="-45720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1)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질소 동화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: </a:t>
            </a:r>
          </a:p>
          <a:p>
            <a:pPr marL="457200" marR="0" lvl="0" indent="-45720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탄수화물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+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무기 질소 화합물</a:t>
            </a:r>
            <a:endParaRPr kumimoji="0" lang="en-US" altLang="ko-KR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457200" marR="0" lvl="0" indent="-45720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----&gt;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아미노산 등 합성</a:t>
            </a:r>
            <a:endParaRPr kumimoji="0" lang="en-US" altLang="ko-KR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2)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질소 동화 단계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(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질산의 환원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)</a:t>
            </a:r>
            <a:endParaRPr kumimoji="0" lang="ko-KR" alt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질산이온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(NO</a:t>
            </a:r>
            <a:r>
              <a:rPr kumimoji="0" lang="en-US" altLang="ko-KR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3</a:t>
            </a:r>
            <a:r>
              <a:rPr kumimoji="0" lang="en-US" altLang="ko-KR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-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) →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암모늄이온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(NH</a:t>
            </a:r>
            <a:r>
              <a:rPr kumimoji="0" lang="en-US" altLang="ko-KR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4</a:t>
            </a:r>
            <a:r>
              <a:rPr kumimoji="0" lang="en-US" altLang="ko-KR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+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) 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→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아미노산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(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글루탐산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) →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아미노기 전</a:t>
            </a:r>
            <a:endParaRPr kumimoji="0" lang="en-US" altLang="ko-KR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이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(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다양한 아미노산 생성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)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pic>
        <p:nvPicPr>
          <p:cNvPr id="1028" name="Picture 4" descr="1. 뿌리혹박테리아? : 네이버 블로그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220072" y="3429000"/>
            <a:ext cx="352839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424936" cy="45365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/>
            <a:r>
              <a:rPr lang="ko-KR" altLang="en-US" b="1" dirty="0" err="1" smtClean="0">
                <a:latin typeface="+mn-ea"/>
              </a:rPr>
              <a:t>근류활동에</a:t>
            </a:r>
            <a:r>
              <a:rPr lang="ko-KR" altLang="en-US" b="1" dirty="0" smtClean="0">
                <a:latin typeface="+mn-ea"/>
              </a:rPr>
              <a:t> 영향을 끼치는 요인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smtClean="0">
                <a:latin typeface="+mn-ea"/>
              </a:rPr>
              <a:t>에너지원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광합성</a:t>
            </a:r>
            <a:r>
              <a:rPr lang="en-US" altLang="ko-KR" b="1" dirty="0" smtClean="0">
                <a:latin typeface="+mn-ea"/>
              </a:rPr>
              <a:t>) </a:t>
            </a: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smtClean="0">
                <a:latin typeface="+mn-ea"/>
              </a:rPr>
              <a:t>온도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한지형 목초에 착생하는 </a:t>
            </a:r>
            <a:r>
              <a:rPr lang="ko-KR" altLang="en-US" b="1" dirty="0" err="1" smtClean="0">
                <a:latin typeface="+mn-ea"/>
              </a:rPr>
              <a:t>근류는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20~30℃ </a:t>
            </a:r>
            <a:r>
              <a:rPr lang="ko-KR" altLang="en-US" b="1" dirty="0" smtClean="0">
                <a:latin typeface="+mn-ea"/>
              </a:rPr>
              <a:t>질소고정능력이 최고에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</a:t>
            </a:r>
            <a:r>
              <a:rPr lang="ko-KR" altLang="en-US" b="1" dirty="0" smtClean="0">
                <a:latin typeface="+mn-ea"/>
              </a:rPr>
              <a:t>달하며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초종간에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앨펄퍼는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35℃</a:t>
            </a:r>
            <a:r>
              <a:rPr lang="ko-KR" altLang="en-US" b="1" dirty="0" smtClean="0">
                <a:latin typeface="+mn-ea"/>
              </a:rPr>
              <a:t>에서 질소고정이 최고에 달함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smtClean="0">
                <a:latin typeface="+mn-ea"/>
              </a:rPr>
              <a:t>토양산도 및 인산함량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err="1" smtClean="0">
                <a:latin typeface="+mn-ea"/>
              </a:rPr>
              <a:t>근류의</a:t>
            </a:r>
            <a:r>
              <a:rPr lang="ko-KR" altLang="en-US" b="1" dirty="0" smtClean="0">
                <a:latin typeface="+mn-ea"/>
              </a:rPr>
              <a:t> 활동은 토양산도의 영향을 매우 크게 </a:t>
            </a:r>
            <a:r>
              <a:rPr lang="ko-KR" altLang="en-US" b="1" dirty="0" err="1" smtClean="0">
                <a:latin typeface="+mn-ea"/>
              </a:rPr>
              <a:t>받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          </a:t>
            </a:r>
            <a:r>
              <a:rPr lang="ko-KR" altLang="en-US" b="1" dirty="0" smtClean="0">
                <a:latin typeface="+mn-ea"/>
              </a:rPr>
              <a:t>아서 산성토양 일수록 </a:t>
            </a:r>
            <a:r>
              <a:rPr lang="ko-KR" altLang="en-US" b="1" dirty="0" err="1" smtClean="0">
                <a:latin typeface="+mn-ea"/>
              </a:rPr>
              <a:t>근류</a:t>
            </a:r>
            <a:r>
              <a:rPr lang="ko-KR" altLang="en-US" b="1" dirty="0" smtClean="0">
                <a:latin typeface="+mn-ea"/>
              </a:rPr>
              <a:t> 활동 저하되며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이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          </a:t>
            </a:r>
            <a:r>
              <a:rPr lang="ko-KR" altLang="en-US" b="1" dirty="0" smtClean="0">
                <a:latin typeface="+mn-ea"/>
              </a:rPr>
              <a:t>것은 인산의 유효도가 낮아 인산흡수가 </a:t>
            </a:r>
            <a:r>
              <a:rPr lang="ko-KR" altLang="en-US" b="1" dirty="0" err="1" smtClean="0">
                <a:latin typeface="+mn-ea"/>
              </a:rPr>
              <a:t>저해되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           </a:t>
            </a:r>
            <a:r>
              <a:rPr lang="ko-KR" altLang="en-US" b="1" dirty="0" smtClean="0">
                <a:latin typeface="+mn-ea"/>
              </a:rPr>
              <a:t>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이는 근류의 활동을 제한하는 요인이 됨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u="sng" dirty="0" err="1" smtClean="0">
                <a:solidFill>
                  <a:srgbClr val="FF0000"/>
                </a:solidFill>
                <a:latin typeface="+mn-ea"/>
              </a:rPr>
              <a:t>질산태질소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err="1" smtClean="0">
                <a:latin typeface="+mn-ea"/>
              </a:rPr>
              <a:t>콩과작물에서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질소시비량이</a:t>
            </a:r>
            <a:r>
              <a:rPr lang="ko-KR" altLang="en-US" b="1" dirty="0" smtClean="0">
                <a:latin typeface="+mn-ea"/>
              </a:rPr>
              <a:t> 증가하면 그만큼 근류근의 질소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</a:t>
            </a:r>
            <a:r>
              <a:rPr lang="ko-KR" altLang="en-US" b="1" dirty="0" smtClean="0">
                <a:latin typeface="+mn-ea"/>
              </a:rPr>
              <a:t>고정능력이 저하하고 수량이 증가하지 않으나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근류가</a:t>
            </a:r>
            <a:r>
              <a:rPr lang="ko-KR" altLang="en-US" b="1" dirty="0" smtClean="0">
                <a:latin typeface="+mn-ea"/>
              </a:rPr>
              <a:t> 착생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            </a:t>
            </a:r>
            <a:r>
              <a:rPr lang="ko-KR" altLang="en-US" b="1" dirty="0" smtClean="0">
                <a:latin typeface="+mn-ea"/>
              </a:rPr>
              <a:t>하지 않는 </a:t>
            </a:r>
            <a:r>
              <a:rPr lang="ko-KR" altLang="en-US" b="1" dirty="0" err="1" smtClean="0">
                <a:latin typeface="+mn-ea"/>
              </a:rPr>
              <a:t>콩과작물의</a:t>
            </a:r>
            <a:r>
              <a:rPr lang="ko-KR" altLang="en-US" b="1" dirty="0" smtClean="0">
                <a:latin typeface="+mn-ea"/>
              </a:rPr>
              <a:t> 계통에서는 질소의 시비가 현저함     </a:t>
            </a:r>
            <a:endParaRPr lang="ko-KR" altLang="en-US" b="1" dirty="0">
              <a:latin typeface="+mn-ea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323528" y="4797152"/>
            <a:ext cx="8424936" cy="19168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근계가 완성된 상태에서는 질소시비가 </a:t>
            </a:r>
            <a:r>
              <a:rPr kumimoji="0" lang="ko-KR" altLang="en-US" sz="2000" b="1" i="0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근류의</a:t>
            </a:r>
            <a:r>
              <a:rPr kumimoji="0" lang="ko-KR" alt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 질소고정능력을 크게 저하시키며 그 이유는 </a:t>
            </a:r>
            <a:endParaRPr kumimoji="0" lang="en-US" altLang="ko-KR" sz="2000" b="1" i="0" u="sng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시용된 질소는 토양미생물의 작용을 받아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질산태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(NO</a:t>
            </a:r>
            <a:r>
              <a:rPr kumimoji="0" lang="en-US" altLang="ko-KR" sz="20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3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)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로 변화되고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, NO</a:t>
            </a:r>
            <a:r>
              <a:rPr kumimoji="0" lang="en-US" altLang="ko-KR" sz="20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3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는 토양에 잘 흡</a:t>
            </a:r>
            <a:endParaRPr kumimoji="0" lang="en-US" altLang="ko-K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착되지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 않아 토양에서 유실되어 식수원을 오염시킬 뿐만 아니라 콩과식물에 흡수되면 </a:t>
            </a:r>
            <a:endParaRPr kumimoji="0" lang="en-US" altLang="ko-K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NO</a:t>
            </a:r>
            <a:r>
              <a:rPr kumimoji="0" lang="en-US" altLang="ko-KR" sz="20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2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로 환원되어 근류균에 산소에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공급라는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en-US" altLang="ko-K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leghemoglobin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과 결합하여 산소공급능력</a:t>
            </a:r>
            <a:endParaRPr kumimoji="0" lang="en-US" altLang="ko-KR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을 저하시켜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질소고정량이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 감소함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rPr>
              <a:t>.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>
            <a:off x="1403648" y="3861048"/>
            <a:ext cx="720080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424936" cy="237626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ko-KR" altLang="en-US" b="1" dirty="0" smtClean="0">
                <a:latin typeface="+mn-ea"/>
              </a:rPr>
              <a:t>근류근 접종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err="1" smtClean="0">
                <a:latin typeface="+mn-ea"/>
              </a:rPr>
              <a:t>콩과작물에서</a:t>
            </a:r>
            <a:r>
              <a:rPr lang="ko-KR" altLang="en-US" b="1" dirty="0" smtClean="0">
                <a:latin typeface="+mn-ea"/>
              </a:rPr>
              <a:t> 재배되었던 토양이라도 </a:t>
            </a:r>
            <a:r>
              <a:rPr lang="ko-KR" altLang="en-US" b="1" dirty="0" err="1" smtClean="0">
                <a:latin typeface="+mn-ea"/>
              </a:rPr>
              <a:t>상호접종군이</a:t>
            </a:r>
            <a:r>
              <a:rPr lang="ko-KR" altLang="en-US" b="1" dirty="0" smtClean="0">
                <a:latin typeface="+mn-ea"/>
              </a:rPr>
              <a:t> 다른 작물이 재배될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때에는 해당되는 근류균을 접종해 주어야 함 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-</a:t>
            </a:r>
            <a:r>
              <a:rPr lang="ko-KR" altLang="en-US" b="1" dirty="0" smtClean="0">
                <a:latin typeface="+mn-ea"/>
              </a:rPr>
              <a:t>근류균 접종 방법</a:t>
            </a:r>
            <a:endParaRPr lang="en-US" altLang="ko-KR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토양접종과 종자접종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err="1" smtClean="0">
                <a:latin typeface="+mn-ea"/>
              </a:rPr>
              <a:t>접종량은</a:t>
            </a:r>
            <a:r>
              <a:rPr lang="ko-KR" altLang="en-US" b="1" dirty="0" smtClean="0">
                <a:latin typeface="+mn-ea"/>
              </a:rPr>
              <a:t> 종자 </a:t>
            </a:r>
            <a:r>
              <a:rPr lang="en-US" altLang="ko-KR" b="1" dirty="0" smtClean="0">
                <a:latin typeface="+mn-ea"/>
              </a:rPr>
              <a:t>1 kg</a:t>
            </a:r>
            <a:r>
              <a:rPr lang="ko-KR" altLang="en-US" b="1" dirty="0" smtClean="0">
                <a:latin typeface="+mn-ea"/>
              </a:rPr>
              <a:t>에 대하여 </a:t>
            </a:r>
            <a:r>
              <a:rPr lang="en-US" altLang="ko-KR" b="1" dirty="0" smtClean="0">
                <a:latin typeface="+mn-ea"/>
              </a:rPr>
              <a:t>1~4 g)</a:t>
            </a:r>
            <a:r>
              <a:rPr lang="ko-KR" altLang="en-US" b="1" dirty="0" smtClean="0">
                <a:latin typeface="+mn-ea"/>
              </a:rPr>
              <a:t>  </a:t>
            </a:r>
            <a:endParaRPr lang="ko-KR" altLang="en-US" b="1" dirty="0">
              <a:latin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987824" y="2852936"/>
            <a:ext cx="3106688" cy="748680"/>
          </a:xfrm>
        </p:spPr>
        <p:txBody>
          <a:bodyPr>
            <a:noAutofit/>
          </a:bodyPr>
          <a:lstStyle/>
          <a:p>
            <a:r>
              <a:rPr lang="ko-KR" altLang="en-US" sz="4400" b="1" dirty="0" smtClean="0"/>
              <a:t>감사합니다</a:t>
            </a:r>
            <a:endParaRPr lang="ko-KR" altLang="en-US" sz="4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1132</TotalTime>
  <Words>677</Words>
  <Application>Microsoft Office PowerPoint</Application>
  <PresentationFormat>화면 슬라이드 쇼(4:3)</PresentationFormat>
  <Paragraphs>86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오렌지</vt:lpstr>
      <vt:lpstr>사료작물학 5장 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사료작물의 환경적응성 </vt:lpstr>
      <vt:lpstr>슬라이드 9</vt:lpstr>
      <vt:lpstr>슬라이드 10</vt:lpstr>
      <vt:lpstr>콩과 사료작물과 근류근 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Windows 사용자</cp:lastModifiedBy>
  <cp:revision>130</cp:revision>
  <dcterms:created xsi:type="dcterms:W3CDTF">2020-08-24T09:32:54Z</dcterms:created>
  <dcterms:modified xsi:type="dcterms:W3CDTF">2020-10-31T07:14:09Z</dcterms:modified>
</cp:coreProperties>
</file>