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9" r:id="rId2"/>
    <p:sldId id="284" r:id="rId3"/>
    <p:sldId id="265" r:id="rId4"/>
    <p:sldId id="269" r:id="rId5"/>
    <p:sldId id="283" r:id="rId6"/>
    <p:sldId id="285" r:id="rId7"/>
    <p:sldId id="266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CD2D"/>
    <a:srgbClr val="FFEB97"/>
    <a:srgbClr val="FFE67D"/>
    <a:srgbClr val="FFF7D5"/>
    <a:srgbClr val="FFED9F"/>
    <a:srgbClr val="9A0000"/>
    <a:srgbClr val="FFF0C1"/>
    <a:srgbClr val="2F2D2D"/>
    <a:srgbClr val="FFE0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817" autoAdjust="0"/>
  </p:normalViewPr>
  <p:slideViewPr>
    <p:cSldViewPr snapToGrid="0">
      <p:cViewPr varScale="1">
        <p:scale>
          <a:sx n="78" d="100"/>
          <a:sy n="78" d="100"/>
        </p:scale>
        <p:origin x="72" y="25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-424"/>
    </p:cViewPr>
  </p:sorterViewPr>
  <p:notesViewPr>
    <p:cSldViewPr snapToGrid="0">
      <p:cViewPr varScale="1">
        <p:scale>
          <a:sx n="51" d="100"/>
          <a:sy n="51" d="100"/>
        </p:scale>
        <p:origin x="2692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1FA150-F7C8-4462-BF3E-DB83E0EBA7BD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549D55-F9D5-464D-A390-D76C3278F9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5003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549D55-F9D5-464D-A390-D76C3278F90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1415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549D55-F9D5-464D-A390-D76C3278F909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0974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5E5EF3-82A4-4160-81A9-B276D2DE86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4663F8C-2628-4B7A-BC11-DF7D1A67AE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E81D26-177D-412E-B7D1-81024ADC5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736E22F-5AEF-42D2-9A52-C824AF139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A5F6371-D13A-47EB-85AF-27ED94E03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9233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2C61A3-B646-4051-9CEB-7C2DC7DB8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6BD9181-CE28-4DFC-A99B-4ED7B1BB2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8E43C21-7EEE-491A-BE9B-78645CA39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40A52E2-9310-457F-9CBA-FB2F2BE3E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F7031B-D446-4F91-8753-845D75163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0942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1065AB-7614-442A-9666-51D03CF0D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8ACA4FF-A9AD-4289-91C8-E469939497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589C597-3360-42F2-94D9-6B59E63E4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9CF7D2E-43CF-41E6-A818-C69346BB1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086617-BFD3-4E2F-B557-46FD4E28B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0574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F7C028-27D6-4F03-8133-662CD75C9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C498E4-F371-444C-8E03-C877CA7B3D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C6F36AC-8360-42E4-831D-70B09A3F52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7FE3EF9-0933-4AF7-AF66-F766DE4B4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79FFF7E-E543-46C1-A574-9F1EBACFF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0EAACA3-4C02-4CBC-ADE6-29AADE1A4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6704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39A6E8-0727-4DA1-98FB-27EB169D7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5094D0E-35D2-4361-9DDD-FEB5BEAD21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F443F94-2B04-45D3-A03B-4280D5DC6D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425D990-EDCE-4E98-A6D0-98247BB6B4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1D5059B-57BB-4329-A562-EA809A6A21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4ECF82B-54A6-48A6-9056-D73946BD0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F8F11CE-8038-4ECA-A17D-924EADC8F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8B23646-EBB8-43CA-A3FA-2D5E7EC5E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7806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6F2249-C2C9-4D0A-B215-AC5651244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D6BD0D8-9F83-4DB5-A28C-22B86C35A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9A8B23F-EA02-4C8A-A609-97E517993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D7A6789-D99D-4F6A-AA58-5027A1F64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4991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2365803-BD3C-4007-BE6B-46B203F7F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A5EC063-F6FE-4672-944F-0F7586142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EC3D74D-26FD-4CBF-B892-7B9679907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0900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161DEA-18EB-44D3-AD31-A2C4958EA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DB5356F-A648-480B-8092-4F0F15825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E553470-9E87-4596-A459-EAC6C516B9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E0C48D-65F2-44BE-B39C-875BE826D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AC709DB-B934-48E9-9EF7-8503593FD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BB455B2-AE72-461F-980A-EE3442E5B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4070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AC4549-BD49-4977-8457-2AF67AD21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2FE4AD0-5776-4772-82A0-431B2E4416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B3BF4A7-EEDF-48F7-BD72-A149EAD66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F2A013F-303C-4F5B-88C2-8B0F5F87D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01B82D2-97E3-432E-B8B8-DE92F3AA4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9BF24EA-42DE-4B0D-A540-FB309325C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23BE06-FFA4-4D20-B413-8B4AEC217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F698461-0878-4F81-AA92-DC58BD36DC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D3427F-F31B-45BA-9CFC-69AE1DACB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36446F3-8208-4A7C-A3D9-3FCFD5D8E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35B067A-97B1-41F2-AA02-D3B2C1226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7011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E235E12-E2AF-47A0-BDFD-8383C57232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7C61043-E6C2-4E2F-ACF3-B4F42ABC43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DD0C35E-9D01-4C21-AD76-FE90B3030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9DC9DE-F402-4C1E-B9E1-2058B950E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6CBCCE0-8749-4709-B6DA-1EB36BCC8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3372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8ABC031-4A6F-4105-85B2-54F8A0B5A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952045C-24D4-46B1-B0A4-151EFE50E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64C478-6865-4721-98C0-744E36EE65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EF64E-1B8A-4574-B5C3-5DD3BFB8FDE5}" type="datetimeFigureOut">
              <a:rPr lang="ko-KR" altLang="en-US" smtClean="0"/>
              <a:t>2026-02-23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FC0ED7-8A9C-4B8E-BF7F-C00B5363C4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7BABF5-AE36-4A49-83BD-54E5DE2D52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FD38B-8B07-458D-9F9F-A6D76D3C45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7384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4BC397C-FF68-4539-8810-E26BBAA404FE}"/>
              </a:ext>
            </a:extLst>
          </p:cNvPr>
          <p:cNvSpPr txBox="1"/>
          <p:nvPr/>
        </p:nvSpPr>
        <p:spPr>
          <a:xfrm>
            <a:off x="1407867" y="1553895"/>
            <a:ext cx="9655243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spc="300" dirty="0" err="1">
                <a:solidFill>
                  <a:srgbClr val="FFCD2D"/>
                </a:solidFill>
                <a:latin typeface="+mn-ea"/>
                <a:cs typeface="함초롬바탕" panose="02030604000101010101" pitchFamily="18" charset="-127"/>
              </a:rPr>
              <a:t>노리체크카드</a:t>
            </a:r>
            <a:endParaRPr lang="en-US" altLang="ko-KR" sz="3200" b="1" spc="300" dirty="0">
              <a:solidFill>
                <a:srgbClr val="FFCD2D"/>
              </a:solidFill>
              <a:latin typeface="+mn-ea"/>
              <a:cs typeface="함초롬바탕" panose="020306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6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중부대학교 학생증</a:t>
            </a:r>
            <a:r>
              <a:rPr lang="en-US" altLang="ko-KR" sz="6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 </a:t>
            </a:r>
            <a:r>
              <a:rPr lang="ko-KR" altLang="en-US" sz="6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발급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9F4CE50-D0F2-461C-9C2A-84DA1B6E5FB4}"/>
              </a:ext>
            </a:extLst>
          </p:cNvPr>
          <p:cNvSpPr/>
          <p:nvPr/>
        </p:nvSpPr>
        <p:spPr>
          <a:xfrm>
            <a:off x="-1" y="6419850"/>
            <a:ext cx="12192000" cy="434641"/>
          </a:xfrm>
          <a:prstGeom prst="rect">
            <a:avLst/>
          </a:prstGeom>
          <a:solidFill>
            <a:srgbClr val="FFD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045BCD-BE25-48D1-9064-F17CF515BC52}"/>
              </a:ext>
            </a:extLst>
          </p:cNvPr>
          <p:cNvSpPr txBox="1"/>
          <p:nvPr/>
        </p:nvSpPr>
        <p:spPr>
          <a:xfrm>
            <a:off x="4906564" y="5652365"/>
            <a:ext cx="24086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KB </a:t>
            </a:r>
            <a:r>
              <a:rPr lang="ko-KR" alt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국민은행</a:t>
            </a:r>
          </a:p>
        </p:txBody>
      </p:sp>
    </p:spTree>
    <p:extLst>
      <p:ext uri="{BB962C8B-B14F-4D97-AF65-F5344CB8AC3E}">
        <p14:creationId xmlns:p14="http://schemas.microsoft.com/office/powerpoint/2010/main" val="3951240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4BC397C-FF68-4539-8810-E26BBAA404FE}"/>
              </a:ext>
            </a:extLst>
          </p:cNvPr>
          <p:cNvSpPr txBox="1"/>
          <p:nvPr/>
        </p:nvSpPr>
        <p:spPr>
          <a:xfrm>
            <a:off x="1225371" y="220318"/>
            <a:ext cx="37815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48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학생증 용도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08D2C94-6B29-4948-A948-99067B5B082F}"/>
              </a:ext>
            </a:extLst>
          </p:cNvPr>
          <p:cNvSpPr/>
          <p:nvPr/>
        </p:nvSpPr>
        <p:spPr>
          <a:xfrm>
            <a:off x="1" y="0"/>
            <a:ext cx="1068705" cy="6858000"/>
          </a:xfrm>
          <a:prstGeom prst="rect">
            <a:avLst/>
          </a:prstGeom>
          <a:solidFill>
            <a:srgbClr val="FFD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BC397C-FF68-4539-8810-E26BBAA404FE}"/>
              </a:ext>
            </a:extLst>
          </p:cNvPr>
          <p:cNvSpPr txBox="1"/>
          <p:nvPr/>
        </p:nvSpPr>
        <p:spPr>
          <a:xfrm>
            <a:off x="1068706" y="1923163"/>
            <a:ext cx="7876511" cy="1017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1. </a:t>
            </a:r>
            <a:r>
              <a:rPr lang="ko-KR" altLang="en-US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신분확인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BC397C-FF68-4539-8810-E26BBAA404FE}"/>
              </a:ext>
            </a:extLst>
          </p:cNvPr>
          <p:cNvSpPr txBox="1"/>
          <p:nvPr/>
        </p:nvSpPr>
        <p:spPr>
          <a:xfrm>
            <a:off x="1068706" y="3334519"/>
            <a:ext cx="1031491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2. </a:t>
            </a:r>
            <a:r>
              <a:rPr lang="ko-KR" altLang="en-US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도서관 서비스 이용</a:t>
            </a:r>
            <a:r>
              <a:rPr lang="en-US" altLang="ko-KR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(</a:t>
            </a:r>
            <a:r>
              <a:rPr lang="ko-KR" altLang="en-US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대출</a:t>
            </a:r>
            <a:r>
              <a:rPr lang="en-US" altLang="ko-KR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,</a:t>
            </a:r>
            <a:r>
              <a:rPr lang="ko-KR" altLang="en-US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독서실</a:t>
            </a:r>
            <a:r>
              <a:rPr lang="en-US" altLang="ko-KR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)</a:t>
            </a:r>
            <a:endParaRPr lang="ko-KR" altLang="en-US" sz="4600" b="1" spc="3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함초롬바탕" panose="02030604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4BC397C-FF68-4539-8810-E26BBAA404FE}"/>
              </a:ext>
            </a:extLst>
          </p:cNvPr>
          <p:cNvSpPr txBox="1"/>
          <p:nvPr/>
        </p:nvSpPr>
        <p:spPr>
          <a:xfrm>
            <a:off x="1068706" y="4894569"/>
            <a:ext cx="7876511" cy="1017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3. </a:t>
            </a:r>
            <a:r>
              <a:rPr lang="ko-KR" altLang="en-US" sz="46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기숙사 출입</a:t>
            </a:r>
          </a:p>
        </p:txBody>
      </p:sp>
    </p:spTree>
    <p:extLst>
      <p:ext uri="{BB962C8B-B14F-4D97-AF65-F5344CB8AC3E}">
        <p14:creationId xmlns:p14="http://schemas.microsoft.com/office/powerpoint/2010/main" val="2545231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384339C-8AA0-4B30-98A1-29392DA745B5}"/>
              </a:ext>
            </a:extLst>
          </p:cNvPr>
          <p:cNvSpPr/>
          <p:nvPr/>
        </p:nvSpPr>
        <p:spPr>
          <a:xfrm>
            <a:off x="4923149" y="965200"/>
            <a:ext cx="117863" cy="4064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D72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6654E3-EBD7-4AD0-9E41-F46E089DA9F7}"/>
              </a:ext>
            </a:extLst>
          </p:cNvPr>
          <p:cNvSpPr txBox="1"/>
          <p:nvPr/>
        </p:nvSpPr>
        <p:spPr>
          <a:xfrm>
            <a:off x="1964267" y="782320"/>
            <a:ext cx="2875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 err="1">
                <a:solidFill>
                  <a:srgbClr val="5D5757"/>
                </a:solidFill>
                <a:latin typeface="+mn-ea"/>
              </a:rPr>
              <a:t>발급순서</a:t>
            </a:r>
            <a:endParaRPr lang="ko-KR" altLang="en-US" sz="4800" b="1" dirty="0">
              <a:solidFill>
                <a:srgbClr val="5D5757"/>
              </a:solidFill>
              <a:latin typeface="+mn-ea"/>
            </a:endParaRP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E9C29C12-E5D4-422F-99D1-609EB3A9EA4B}"/>
              </a:ext>
            </a:extLst>
          </p:cNvPr>
          <p:cNvSpPr/>
          <p:nvPr/>
        </p:nvSpPr>
        <p:spPr>
          <a:xfrm>
            <a:off x="4839335" y="2392404"/>
            <a:ext cx="262049" cy="27036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A89FEA-87BD-493C-A5DF-4590499B3823}"/>
              </a:ext>
            </a:extLst>
          </p:cNvPr>
          <p:cNvSpPr txBox="1"/>
          <p:nvPr/>
        </p:nvSpPr>
        <p:spPr>
          <a:xfrm>
            <a:off x="5354954" y="2235199"/>
            <a:ext cx="579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rgbClr val="5D5757"/>
                </a:solidFill>
                <a:latin typeface="+mn-ea"/>
              </a:rPr>
              <a:t>01.  </a:t>
            </a:r>
            <a:r>
              <a:rPr lang="en-US" altLang="ko-KR" sz="2200" b="1" dirty="0">
                <a:solidFill>
                  <a:srgbClr val="5D5757"/>
                </a:solidFill>
                <a:latin typeface="+mn-ea"/>
              </a:rPr>
              <a:t>KB</a:t>
            </a:r>
            <a:r>
              <a:rPr lang="ko-KR" altLang="en-US" sz="2200" b="1" dirty="0" err="1">
                <a:solidFill>
                  <a:srgbClr val="5D5757"/>
                </a:solidFill>
                <a:latin typeface="+mn-ea"/>
              </a:rPr>
              <a:t>스타뱅킹</a:t>
            </a:r>
            <a:r>
              <a:rPr lang="ko-KR" altLang="en-US" sz="2200" b="1" dirty="0">
                <a:solidFill>
                  <a:srgbClr val="5D5757"/>
                </a:solidFill>
                <a:latin typeface="+mn-ea"/>
              </a:rPr>
              <a:t> 신규 가입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110F67-8D59-4552-B899-50F7ECAF47CD}"/>
              </a:ext>
            </a:extLst>
          </p:cNvPr>
          <p:cNvSpPr txBox="1"/>
          <p:nvPr/>
        </p:nvSpPr>
        <p:spPr>
          <a:xfrm>
            <a:off x="5354954" y="3452225"/>
            <a:ext cx="4255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rgbClr val="5D5757"/>
                </a:solidFill>
                <a:latin typeface="+mn-ea"/>
              </a:rPr>
              <a:t>02.  </a:t>
            </a:r>
            <a:r>
              <a:rPr lang="ko-KR" altLang="en-US" sz="2200" b="1" dirty="0">
                <a:solidFill>
                  <a:srgbClr val="5D5757"/>
                </a:solidFill>
                <a:latin typeface="+mn-ea"/>
              </a:rPr>
              <a:t>체크카드 발급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08D2C94-6B29-4948-A948-99067B5B082F}"/>
              </a:ext>
            </a:extLst>
          </p:cNvPr>
          <p:cNvSpPr/>
          <p:nvPr/>
        </p:nvSpPr>
        <p:spPr>
          <a:xfrm>
            <a:off x="1" y="0"/>
            <a:ext cx="1068705" cy="6858000"/>
          </a:xfrm>
          <a:prstGeom prst="rect">
            <a:avLst/>
          </a:prstGeom>
          <a:solidFill>
            <a:srgbClr val="FFD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110F67-8D59-4552-B899-50F7ECAF47CD}"/>
              </a:ext>
            </a:extLst>
          </p:cNvPr>
          <p:cNvSpPr txBox="1"/>
          <p:nvPr/>
        </p:nvSpPr>
        <p:spPr>
          <a:xfrm>
            <a:off x="5354954" y="4669251"/>
            <a:ext cx="5225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rgbClr val="5D5757"/>
                </a:solidFill>
                <a:latin typeface="+mn-ea"/>
              </a:rPr>
              <a:t>03.  </a:t>
            </a:r>
            <a:r>
              <a:rPr lang="ko-KR" altLang="en-US" sz="2200" b="1" dirty="0">
                <a:solidFill>
                  <a:srgbClr val="5D5757"/>
                </a:solidFill>
                <a:latin typeface="+mn-ea"/>
              </a:rPr>
              <a:t>학생증 체크카드 주요 혜택</a:t>
            </a: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E9C29C12-E5D4-422F-99D1-609EB3A9EA4B}"/>
              </a:ext>
            </a:extLst>
          </p:cNvPr>
          <p:cNvSpPr/>
          <p:nvPr/>
        </p:nvSpPr>
        <p:spPr>
          <a:xfrm>
            <a:off x="4851055" y="3609430"/>
            <a:ext cx="262049" cy="27036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E9C29C12-E5D4-422F-99D1-609EB3A9EA4B}"/>
              </a:ext>
            </a:extLst>
          </p:cNvPr>
          <p:cNvSpPr/>
          <p:nvPr/>
        </p:nvSpPr>
        <p:spPr>
          <a:xfrm>
            <a:off x="4839335" y="4826456"/>
            <a:ext cx="262049" cy="270364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1654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0582DD4B-CFA0-44DF-856F-9486CE25F091}"/>
              </a:ext>
            </a:extLst>
          </p:cNvPr>
          <p:cNvCxnSpPr>
            <a:cxnSpLocks/>
          </p:cNvCxnSpPr>
          <p:nvPr/>
        </p:nvCxnSpPr>
        <p:spPr>
          <a:xfrm>
            <a:off x="914400" y="0"/>
            <a:ext cx="0" cy="1464052"/>
          </a:xfrm>
          <a:prstGeom prst="line">
            <a:avLst/>
          </a:prstGeom>
          <a:ln w="19050">
            <a:solidFill>
              <a:srgbClr val="FFC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539DE47A-4744-4158-991C-430D1785958D}"/>
              </a:ext>
            </a:extLst>
          </p:cNvPr>
          <p:cNvSpPr txBox="1"/>
          <p:nvPr/>
        </p:nvSpPr>
        <p:spPr>
          <a:xfrm>
            <a:off x="1323975" y="419100"/>
            <a:ext cx="5038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BB609"/>
                </a:solidFill>
                <a:latin typeface="+mn-ea"/>
                <a:cs typeface="함초롬돋움" panose="020B0604000101010101" pitchFamily="50" charset="-127"/>
              </a:rPr>
              <a:t>Chapter.1</a:t>
            </a:r>
            <a:endParaRPr lang="ko-KR" altLang="en-US" b="1" dirty="0">
              <a:solidFill>
                <a:srgbClr val="FBB609"/>
              </a:solidFill>
              <a:latin typeface="+mn-ea"/>
              <a:cs typeface="함초롬돋움" panose="020B0604000101010101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9B7939-3BB9-463F-A88B-3A525C2A16BC}"/>
              </a:ext>
            </a:extLst>
          </p:cNvPr>
          <p:cNvSpPr txBox="1"/>
          <p:nvPr/>
        </p:nvSpPr>
        <p:spPr>
          <a:xfrm>
            <a:off x="1323975" y="845582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800" b="1" dirty="0">
                <a:solidFill>
                  <a:srgbClr val="5D5757"/>
                </a:solidFill>
                <a:latin typeface="+mn-ea"/>
              </a:rPr>
              <a:t>KB</a:t>
            </a:r>
            <a:r>
              <a:rPr lang="ko-KR" altLang="en-US" sz="2800" b="1" dirty="0" err="1">
                <a:solidFill>
                  <a:srgbClr val="5D5757"/>
                </a:solidFill>
                <a:latin typeface="+mn-ea"/>
              </a:rPr>
              <a:t>스타뱅킹</a:t>
            </a:r>
            <a:r>
              <a:rPr lang="ko-KR" altLang="en-US" sz="2800" b="1" dirty="0">
                <a:solidFill>
                  <a:srgbClr val="5D5757"/>
                </a:solidFill>
                <a:latin typeface="+mn-ea"/>
              </a:rPr>
              <a:t> 신규 가입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34756" y="2197054"/>
            <a:ext cx="5486257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*** </a:t>
            </a:r>
            <a:r>
              <a:rPr lang="ko-KR" altLang="en-US" dirty="0"/>
              <a:t>이용방법 </a:t>
            </a:r>
            <a:r>
              <a:rPr lang="en-US" altLang="ko-KR" dirty="0"/>
              <a:t>***</a:t>
            </a:r>
            <a:r>
              <a:rPr lang="ko-KR" altLang="en-US" dirty="0"/>
              <a:t>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: </a:t>
            </a:r>
            <a:r>
              <a:rPr lang="ko-KR" altLang="en-US" dirty="0" err="1"/>
              <a:t>구글</a:t>
            </a:r>
            <a:r>
              <a:rPr lang="ko-KR" altLang="en-US" dirty="0"/>
              <a:t> </a:t>
            </a:r>
            <a:r>
              <a:rPr lang="en-US" altLang="ko-KR" dirty="0"/>
              <a:t>Play</a:t>
            </a:r>
            <a:r>
              <a:rPr lang="ko-KR" altLang="en-US" dirty="0"/>
              <a:t>스토어 또는 애플 </a:t>
            </a:r>
            <a:r>
              <a:rPr lang="ko-KR" altLang="en-US" dirty="0" err="1"/>
              <a:t>앱스토어에서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 </a:t>
            </a:r>
            <a:r>
              <a:rPr lang="en-US" altLang="ko-KR" sz="2400" b="1" dirty="0"/>
              <a:t>“KB</a:t>
            </a:r>
            <a:r>
              <a:rPr lang="ko-KR" altLang="en-US" sz="2400" b="1" dirty="0" err="1"/>
              <a:t>스타뱅킹</a:t>
            </a:r>
            <a:r>
              <a:rPr lang="en-US" altLang="ko-KR" sz="2400" b="1" dirty="0"/>
              <a:t>” </a:t>
            </a:r>
            <a:r>
              <a:rPr lang="ko-KR" altLang="en-US" dirty="0"/>
              <a:t>검색 후 설치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(</a:t>
            </a:r>
            <a:r>
              <a:rPr lang="ko-KR" altLang="en-US" dirty="0" err="1"/>
              <a:t>안드로이드</a:t>
            </a:r>
            <a:r>
              <a:rPr lang="en-US" altLang="ko-KR" dirty="0"/>
              <a:t>5.0 </a:t>
            </a:r>
            <a:r>
              <a:rPr lang="ko-KR" altLang="en-US" dirty="0"/>
              <a:t>이상</a:t>
            </a:r>
            <a:r>
              <a:rPr lang="en-US" altLang="ko-KR" dirty="0"/>
              <a:t>, </a:t>
            </a:r>
            <a:r>
              <a:rPr lang="ko-KR" altLang="en-US" dirty="0" err="1"/>
              <a:t>아이폰</a:t>
            </a:r>
            <a:r>
              <a:rPr lang="en-US" altLang="ko-KR" dirty="0"/>
              <a:t>(</a:t>
            </a:r>
            <a:r>
              <a:rPr lang="en-US" altLang="ko-KR" dirty="0" err="1"/>
              <a:t>iOS</a:t>
            </a:r>
            <a:r>
              <a:rPr lang="en-US" altLang="ko-KR" dirty="0"/>
              <a:t>) 11.0 </a:t>
            </a:r>
            <a:r>
              <a:rPr lang="ko-KR" altLang="en-US" dirty="0"/>
              <a:t>이상 지원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734756" y="4621922"/>
            <a:ext cx="53622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/>
              <a:t>스마트폰으로</a:t>
            </a:r>
            <a:r>
              <a:rPr lang="ko-KR" altLang="en-US" sz="1600" dirty="0"/>
              <a:t> </a:t>
            </a:r>
            <a:r>
              <a:rPr lang="en-US" altLang="ko-KR" sz="1600" dirty="0"/>
              <a:t>QR</a:t>
            </a:r>
            <a:r>
              <a:rPr lang="ko-KR" altLang="en-US" sz="1600" dirty="0"/>
              <a:t>코드 찍으면 통장 신규부터 </a:t>
            </a:r>
            <a:r>
              <a:rPr lang="ko-KR" altLang="en-US" sz="1600" dirty="0" err="1"/>
              <a:t>인터넷뱅킹</a:t>
            </a:r>
            <a:r>
              <a:rPr lang="ko-KR" altLang="en-US" sz="1600" dirty="0"/>
              <a:t> 가입까지 한번에 가능합니다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BE8A610-D199-4BE5-8529-A87B59A117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84" r="2237"/>
          <a:stretch/>
        </p:blipFill>
        <p:spPr>
          <a:xfrm>
            <a:off x="914400" y="2737392"/>
            <a:ext cx="1696651" cy="1781341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65F6FCD3-721B-42AF-B4A5-E78314E74A0C}"/>
              </a:ext>
            </a:extLst>
          </p:cNvPr>
          <p:cNvGrpSpPr/>
          <p:nvPr/>
        </p:nvGrpSpPr>
        <p:grpSpPr>
          <a:xfrm>
            <a:off x="2823099" y="2729095"/>
            <a:ext cx="2321653" cy="2126989"/>
            <a:chOff x="5457279" y="1671079"/>
            <a:chExt cx="1082348" cy="894639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3BEA8E2D-0794-4992-BF73-1B1C08EE72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01419" y="1671079"/>
              <a:ext cx="794069" cy="804119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EEB7C3C-6F64-47A6-B275-83BAFC7A48DD}"/>
                </a:ext>
              </a:extLst>
            </p:cNvPr>
            <p:cNvSpPr txBox="1"/>
            <p:nvPr/>
          </p:nvSpPr>
          <p:spPr>
            <a:xfrm>
              <a:off x="5457279" y="2421718"/>
              <a:ext cx="1082348" cy="14400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ko-KR" altLang="en-US" sz="800" dirty="0">
                  <a:latin typeface="KB금융 본문체 Bold" panose="020B0803000000000000" pitchFamily="50" charset="-127"/>
                  <a:ea typeface="KB금융 본문체 Bold" panose="020B0803000000000000" pitchFamily="50" charset="-127"/>
                </a:rPr>
                <a:t>학생증 체크카드 신청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5130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0582DD4B-CFA0-44DF-856F-9486CE25F091}"/>
              </a:ext>
            </a:extLst>
          </p:cNvPr>
          <p:cNvCxnSpPr>
            <a:cxnSpLocks/>
          </p:cNvCxnSpPr>
          <p:nvPr/>
        </p:nvCxnSpPr>
        <p:spPr>
          <a:xfrm>
            <a:off x="914400" y="0"/>
            <a:ext cx="0" cy="1464052"/>
          </a:xfrm>
          <a:prstGeom prst="line">
            <a:avLst/>
          </a:prstGeom>
          <a:ln w="19050">
            <a:solidFill>
              <a:srgbClr val="FFC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539DE47A-4744-4158-991C-430D1785958D}"/>
              </a:ext>
            </a:extLst>
          </p:cNvPr>
          <p:cNvSpPr txBox="1"/>
          <p:nvPr/>
        </p:nvSpPr>
        <p:spPr>
          <a:xfrm>
            <a:off x="1323975" y="419100"/>
            <a:ext cx="5038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BB609"/>
                </a:solidFill>
                <a:latin typeface="+mn-ea"/>
                <a:cs typeface="함초롬돋움" panose="020B0604000101010101" pitchFamily="50" charset="-127"/>
              </a:rPr>
              <a:t>Chapter.3</a:t>
            </a:r>
            <a:endParaRPr lang="ko-KR" altLang="en-US" b="1" dirty="0">
              <a:solidFill>
                <a:srgbClr val="FBB609"/>
              </a:solidFill>
              <a:latin typeface="+mn-ea"/>
              <a:cs typeface="함초롬돋움" panose="020B0604000101010101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9B7939-3BB9-463F-A88B-3A525C2A16BC}"/>
              </a:ext>
            </a:extLst>
          </p:cNvPr>
          <p:cNvSpPr txBox="1"/>
          <p:nvPr/>
        </p:nvSpPr>
        <p:spPr>
          <a:xfrm>
            <a:off x="1323975" y="845582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5D5757"/>
                </a:solidFill>
                <a:latin typeface="+mn-ea"/>
              </a:rPr>
              <a:t>학생증 체크카드 주요 혜택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999364" y="3959553"/>
            <a:ext cx="6378385" cy="204483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</a:rPr>
              <a:t>◈ 여가 </a:t>
            </a:r>
            <a:r>
              <a:rPr lang="en-US" altLang="ko-KR" sz="2000" dirty="0">
                <a:solidFill>
                  <a:schemeClr val="tx1"/>
                </a:solidFill>
              </a:rPr>
              <a:t>: CGV </a:t>
            </a:r>
            <a:r>
              <a:rPr lang="ko-KR" altLang="en-US" sz="2000" dirty="0">
                <a:solidFill>
                  <a:schemeClr val="tx1"/>
                </a:solidFill>
              </a:rPr>
              <a:t>영화티켓 </a:t>
            </a:r>
            <a:r>
              <a:rPr lang="en-US" altLang="ko-KR" sz="2000" dirty="0">
                <a:solidFill>
                  <a:schemeClr val="tx1"/>
                </a:solidFill>
              </a:rPr>
              <a:t>35% </a:t>
            </a:r>
            <a:r>
              <a:rPr lang="ko-KR" altLang="en-US" sz="2000" dirty="0">
                <a:solidFill>
                  <a:schemeClr val="tx1"/>
                </a:solidFill>
              </a:rPr>
              <a:t>할인</a:t>
            </a:r>
            <a:endParaRPr lang="en-US" altLang="ko-KR" sz="20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</a:rPr>
              <a:t>            </a:t>
            </a:r>
            <a:r>
              <a:rPr lang="ko-KR" altLang="en-US" sz="2000" dirty="0">
                <a:solidFill>
                  <a:schemeClr val="tx1"/>
                </a:solidFill>
              </a:rPr>
              <a:t>놀이공원</a:t>
            </a:r>
            <a:r>
              <a:rPr lang="en-US" altLang="ko-KR" sz="2000" dirty="0">
                <a:solidFill>
                  <a:schemeClr val="tx1"/>
                </a:solidFill>
              </a:rPr>
              <a:t>(</a:t>
            </a:r>
            <a:r>
              <a:rPr lang="ko-KR" altLang="en-US" sz="2000" dirty="0" err="1">
                <a:solidFill>
                  <a:schemeClr val="tx1"/>
                </a:solidFill>
              </a:rPr>
              <a:t>롯데월드</a:t>
            </a:r>
            <a:r>
              <a:rPr lang="en-US" altLang="ko-KR" sz="2000" dirty="0">
                <a:solidFill>
                  <a:schemeClr val="tx1"/>
                </a:solidFill>
              </a:rPr>
              <a:t>, </a:t>
            </a:r>
            <a:r>
              <a:rPr lang="ko-KR" altLang="en-US" sz="2000" dirty="0" err="1">
                <a:solidFill>
                  <a:schemeClr val="tx1"/>
                </a:solidFill>
              </a:rPr>
              <a:t>에버랜드</a:t>
            </a:r>
            <a:r>
              <a:rPr lang="en-US" altLang="ko-KR" sz="2000" dirty="0">
                <a:solidFill>
                  <a:schemeClr val="tx1"/>
                </a:solidFill>
              </a:rPr>
              <a:t>) 50% </a:t>
            </a:r>
            <a:r>
              <a:rPr lang="ko-KR" altLang="en-US" sz="2000" dirty="0">
                <a:solidFill>
                  <a:schemeClr val="tx1"/>
                </a:solidFill>
              </a:rPr>
              <a:t>할인</a:t>
            </a:r>
            <a:endParaRPr lang="en-US" altLang="ko-KR" sz="20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</a:rPr>
              <a:t>◈ 외식 </a:t>
            </a:r>
            <a:r>
              <a:rPr lang="en-US" altLang="ko-KR" sz="2000" dirty="0">
                <a:solidFill>
                  <a:schemeClr val="tx1"/>
                </a:solidFill>
              </a:rPr>
              <a:t>: </a:t>
            </a:r>
            <a:r>
              <a:rPr lang="ko-KR" altLang="en-US" sz="2000" dirty="0">
                <a:solidFill>
                  <a:schemeClr val="tx1"/>
                </a:solidFill>
              </a:rPr>
              <a:t>패밀리레스토랑</a:t>
            </a:r>
            <a:r>
              <a:rPr lang="en-US" altLang="ko-KR" sz="2000" dirty="0">
                <a:solidFill>
                  <a:schemeClr val="tx1"/>
                </a:solidFill>
              </a:rPr>
              <a:t>(</a:t>
            </a:r>
            <a:r>
              <a:rPr lang="ko-KR" altLang="en-US" sz="2000" dirty="0" err="1">
                <a:solidFill>
                  <a:schemeClr val="tx1"/>
                </a:solidFill>
              </a:rPr>
              <a:t>아웃백</a:t>
            </a:r>
            <a:r>
              <a:rPr lang="en-US" altLang="ko-KR" sz="2000" dirty="0">
                <a:solidFill>
                  <a:schemeClr val="tx1"/>
                </a:solidFill>
              </a:rPr>
              <a:t>, VIPS) 20% </a:t>
            </a:r>
            <a:r>
              <a:rPr lang="ko-KR" altLang="en-US" sz="2000" dirty="0">
                <a:solidFill>
                  <a:schemeClr val="tx1"/>
                </a:solidFill>
              </a:rPr>
              <a:t>할인</a:t>
            </a:r>
            <a:endParaRPr lang="en-US" altLang="ko-KR" sz="20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</a:rPr>
              <a:t>            </a:t>
            </a:r>
            <a:r>
              <a:rPr lang="ko-KR" altLang="en-US" sz="2000" dirty="0" err="1">
                <a:solidFill>
                  <a:schemeClr val="tx1"/>
                </a:solidFill>
              </a:rPr>
              <a:t>스타벅스</a:t>
            </a:r>
            <a:r>
              <a:rPr lang="ko-KR" altLang="en-US" sz="2000" dirty="0">
                <a:solidFill>
                  <a:schemeClr val="tx1"/>
                </a:solidFill>
              </a:rPr>
              <a:t> </a:t>
            </a:r>
            <a:r>
              <a:rPr lang="en-US" altLang="ko-KR" sz="2000" dirty="0">
                <a:solidFill>
                  <a:schemeClr val="tx1"/>
                </a:solidFill>
              </a:rPr>
              <a:t>20% </a:t>
            </a:r>
            <a:r>
              <a:rPr lang="ko-KR" altLang="en-US" sz="2000" dirty="0">
                <a:solidFill>
                  <a:schemeClr val="tx1"/>
                </a:solidFill>
              </a:rPr>
              <a:t>할인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12" name="오른쪽 화살표 11"/>
          <p:cNvSpPr/>
          <p:nvPr/>
        </p:nvSpPr>
        <p:spPr>
          <a:xfrm>
            <a:off x="2931794" y="2465501"/>
            <a:ext cx="1658982" cy="2839926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6000">
                <a:srgbClr val="FFCD2D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914400" y="3959553"/>
            <a:ext cx="2014537" cy="1896533"/>
          </a:xfrm>
          <a:prstGeom prst="ellipse">
            <a:avLst/>
          </a:prstGeom>
          <a:solidFill>
            <a:srgbClr val="FFCD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</a:rPr>
              <a:t>여가</a:t>
            </a:r>
            <a:r>
              <a:rPr lang="en-US" altLang="ko-KR" sz="2000" dirty="0">
                <a:solidFill>
                  <a:schemeClr val="tx1"/>
                </a:solidFill>
              </a:rPr>
              <a:t>, </a:t>
            </a:r>
            <a:r>
              <a:rPr lang="ko-KR" altLang="en-US" sz="2000" dirty="0">
                <a:solidFill>
                  <a:schemeClr val="tx1"/>
                </a:solidFill>
              </a:rPr>
              <a:t>외식할인혜택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14400" y="1715911"/>
            <a:ext cx="2014537" cy="1896533"/>
          </a:xfrm>
          <a:prstGeom prst="ellipse">
            <a:avLst/>
          </a:prstGeom>
          <a:solidFill>
            <a:srgbClr val="FFCD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</a:rPr>
              <a:t>생활 편의할인혜택</a:t>
            </a:r>
            <a:endParaRPr lang="en-US" altLang="ko-KR" sz="2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23975" y="6232849"/>
            <a:ext cx="8003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※ </a:t>
            </a:r>
            <a:r>
              <a:rPr lang="ko-KR" altLang="en-US" sz="1600" dirty="0"/>
              <a:t>자세한 서비스 내용 및 제공조건은 상품안내장을 참조하시기 바랍니다 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999363" y="1368802"/>
            <a:ext cx="6378385" cy="249709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20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900" dirty="0">
                <a:solidFill>
                  <a:schemeClr val="tx1"/>
                </a:solidFill>
              </a:rPr>
              <a:t>◈ 대학생 할인 대상 신분 증명</a:t>
            </a:r>
            <a:endParaRPr lang="en-US" altLang="ko-KR" sz="19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900" dirty="0">
                <a:solidFill>
                  <a:schemeClr val="tx1"/>
                </a:solidFill>
              </a:rPr>
              <a:t>◈ 통신 </a:t>
            </a:r>
            <a:r>
              <a:rPr lang="en-US" altLang="ko-KR" sz="1900" dirty="0">
                <a:solidFill>
                  <a:schemeClr val="tx1"/>
                </a:solidFill>
              </a:rPr>
              <a:t>: </a:t>
            </a:r>
            <a:r>
              <a:rPr lang="ko-KR" altLang="en-US" sz="1900" dirty="0">
                <a:solidFill>
                  <a:schemeClr val="tx1"/>
                </a:solidFill>
              </a:rPr>
              <a:t>이동통신요금 </a:t>
            </a:r>
            <a:r>
              <a:rPr lang="en-US" altLang="ko-KR" sz="1900" dirty="0">
                <a:solidFill>
                  <a:schemeClr val="tx1"/>
                </a:solidFill>
              </a:rPr>
              <a:t>2,500</a:t>
            </a:r>
            <a:r>
              <a:rPr lang="ko-KR" altLang="en-US" sz="1900" dirty="0">
                <a:solidFill>
                  <a:schemeClr val="tx1"/>
                </a:solidFill>
              </a:rPr>
              <a:t>원 할인</a:t>
            </a:r>
            <a:endParaRPr lang="en-US" altLang="ko-KR" sz="19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900" dirty="0">
                <a:solidFill>
                  <a:schemeClr val="tx1"/>
                </a:solidFill>
              </a:rPr>
              <a:t>◈ 편의점〮서점 </a:t>
            </a:r>
            <a:r>
              <a:rPr lang="en-US" altLang="ko-KR" sz="1900" dirty="0">
                <a:solidFill>
                  <a:schemeClr val="tx1"/>
                </a:solidFill>
              </a:rPr>
              <a:t>: GS25 5%</a:t>
            </a:r>
            <a:r>
              <a:rPr lang="ko-KR" altLang="en-US" sz="1900" dirty="0">
                <a:solidFill>
                  <a:schemeClr val="tx1"/>
                </a:solidFill>
              </a:rPr>
              <a:t>할인</a:t>
            </a:r>
            <a:r>
              <a:rPr lang="en-US" altLang="ko-KR" sz="1900" dirty="0">
                <a:solidFill>
                  <a:schemeClr val="tx1"/>
                </a:solidFill>
              </a:rPr>
              <a:t>, </a:t>
            </a:r>
            <a:r>
              <a:rPr lang="ko-KR" altLang="en-US" sz="1900" dirty="0" err="1">
                <a:solidFill>
                  <a:schemeClr val="tx1"/>
                </a:solidFill>
              </a:rPr>
              <a:t>교보문고</a:t>
            </a:r>
            <a:r>
              <a:rPr lang="ko-KR" altLang="en-US" sz="1900" dirty="0">
                <a:solidFill>
                  <a:schemeClr val="tx1"/>
                </a:solidFill>
              </a:rPr>
              <a:t> </a:t>
            </a:r>
            <a:r>
              <a:rPr lang="en-US" altLang="ko-KR" sz="1900" dirty="0">
                <a:solidFill>
                  <a:schemeClr val="tx1"/>
                </a:solidFill>
              </a:rPr>
              <a:t>5%</a:t>
            </a:r>
            <a:r>
              <a:rPr lang="ko-KR" altLang="en-US" sz="1900" dirty="0">
                <a:solidFill>
                  <a:schemeClr val="tx1"/>
                </a:solidFill>
              </a:rPr>
              <a:t>할인</a:t>
            </a:r>
            <a:endParaRPr lang="en-US" altLang="ko-KR" sz="19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900" dirty="0">
                <a:solidFill>
                  <a:schemeClr val="tx1"/>
                </a:solidFill>
              </a:rPr>
              <a:t>◈ 대중교통요금 </a:t>
            </a:r>
            <a:r>
              <a:rPr lang="en-US" altLang="ko-KR" sz="1900" dirty="0">
                <a:solidFill>
                  <a:schemeClr val="tx1"/>
                </a:solidFill>
              </a:rPr>
              <a:t>10%</a:t>
            </a:r>
            <a:r>
              <a:rPr lang="ko-KR" altLang="en-US" sz="1900" dirty="0">
                <a:solidFill>
                  <a:schemeClr val="tx1"/>
                </a:solidFill>
              </a:rPr>
              <a:t>할인</a:t>
            </a:r>
            <a:endParaRPr lang="en-US" altLang="ko-KR" sz="19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900" dirty="0">
                <a:solidFill>
                  <a:schemeClr val="tx1"/>
                </a:solidFill>
              </a:rPr>
              <a:t>◈ </a:t>
            </a:r>
            <a:r>
              <a:rPr lang="ko-KR" altLang="en-US" sz="1900" dirty="0" err="1">
                <a:solidFill>
                  <a:schemeClr val="tx1"/>
                </a:solidFill>
              </a:rPr>
              <a:t>금융수수료</a:t>
            </a:r>
            <a:r>
              <a:rPr lang="ko-KR" altLang="en-US" sz="1900" dirty="0">
                <a:solidFill>
                  <a:schemeClr val="tx1"/>
                </a:solidFill>
              </a:rPr>
              <a:t> 면제</a:t>
            </a:r>
            <a:endParaRPr lang="en-US" altLang="ko-KR" sz="19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042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9785BF7B-89FA-4179-AAE3-7F7ECBC28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말풍선: 사각형 8">
            <a:extLst>
              <a:ext uri="{FF2B5EF4-FFF2-40B4-BE49-F238E27FC236}">
                <a16:creationId xmlns:a16="http://schemas.microsoft.com/office/drawing/2014/main" id="{A125E5E7-C055-4250-B126-8863C6DF6F26}"/>
              </a:ext>
            </a:extLst>
          </p:cNvPr>
          <p:cNvSpPr/>
          <p:nvPr/>
        </p:nvSpPr>
        <p:spPr>
          <a:xfrm>
            <a:off x="8154785" y="2734887"/>
            <a:ext cx="914400" cy="565266"/>
          </a:xfrm>
          <a:prstGeom prst="wedgeRectCallout">
            <a:avLst>
              <a:gd name="adj1" fmla="val -39500"/>
              <a:gd name="adj2" fmla="val -13161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금융 본문체 Bold" panose="020B0803000000000000" pitchFamily="50" charset="-127"/>
                <a:ea typeface="KB금융 본문체 Bold" panose="020B0803000000000000" pitchFamily="50" charset="-127"/>
                <a:cs typeface="+mn-cs"/>
              </a:rPr>
              <a:t>KB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금융 본문체 Bold" panose="020B0803000000000000" pitchFamily="50" charset="-127"/>
                <a:ea typeface="KB금융 본문체 Bold" panose="020B0803000000000000" pitchFamily="50" charset="-127"/>
                <a:cs typeface="+mn-cs"/>
              </a:rPr>
              <a:t>스타통장 클릭</a:t>
            </a:r>
          </a:p>
        </p:txBody>
      </p:sp>
      <p:sp>
        <p:nvSpPr>
          <p:cNvPr id="10" name="말풍선: 사각형 9">
            <a:extLst>
              <a:ext uri="{FF2B5EF4-FFF2-40B4-BE49-F238E27FC236}">
                <a16:creationId xmlns:a16="http://schemas.microsoft.com/office/drawing/2014/main" id="{00412C8B-9D19-431E-B4C5-9C22BEFB2712}"/>
              </a:ext>
            </a:extLst>
          </p:cNvPr>
          <p:cNvSpPr/>
          <p:nvPr/>
        </p:nvSpPr>
        <p:spPr>
          <a:xfrm>
            <a:off x="6974378" y="3923606"/>
            <a:ext cx="856211" cy="399012"/>
          </a:xfrm>
          <a:prstGeom prst="wedgeRectCallout">
            <a:avLst>
              <a:gd name="adj1" fmla="val -33882"/>
              <a:gd name="adj2" fmla="val 116298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금융 본문체 Bold" panose="020B0803000000000000" pitchFamily="50" charset="-127"/>
                <a:ea typeface="KB금융 본문체 Bold" panose="020B0803000000000000" pitchFamily="50" charset="-127"/>
                <a:cs typeface="+mn-cs"/>
              </a:rPr>
              <a:t>KB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금융 본문체 Bold" panose="020B0803000000000000" pitchFamily="50" charset="-127"/>
                <a:ea typeface="KB금융 본문체 Bold" panose="020B0803000000000000" pitchFamily="50" charset="-127"/>
                <a:cs typeface="+mn-cs"/>
              </a:rPr>
              <a:t>스타통장 클릭</a:t>
            </a:r>
          </a:p>
        </p:txBody>
      </p:sp>
      <p:sp>
        <p:nvSpPr>
          <p:cNvPr id="12" name="말풍선: 사각형 11">
            <a:extLst>
              <a:ext uri="{FF2B5EF4-FFF2-40B4-BE49-F238E27FC236}">
                <a16:creationId xmlns:a16="http://schemas.microsoft.com/office/drawing/2014/main" id="{CA31852B-C101-464A-B4FC-B792F6833880}"/>
              </a:ext>
            </a:extLst>
          </p:cNvPr>
          <p:cNvSpPr/>
          <p:nvPr/>
        </p:nvSpPr>
        <p:spPr>
          <a:xfrm>
            <a:off x="8325191" y="5004261"/>
            <a:ext cx="1010002" cy="565266"/>
          </a:xfrm>
          <a:prstGeom prst="wedgeRectCallout">
            <a:avLst>
              <a:gd name="adj1" fmla="val -66892"/>
              <a:gd name="adj2" fmla="val 7046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금융 본문체 Bold" panose="020B0803000000000000" pitchFamily="50" charset="-127"/>
                <a:ea typeface="KB금융 본문체 Bold" panose="020B0803000000000000" pitchFamily="50" charset="-127"/>
                <a:cs typeface="+mn-cs"/>
              </a:rPr>
              <a:t>직원번호 선택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금융 본문체 Bold" panose="020B0803000000000000" pitchFamily="50" charset="-127"/>
                <a:ea typeface="KB금융 본문체 Bold" panose="020B0803000000000000" pitchFamily="50" charset="-127"/>
                <a:cs typeface="+mn-cs"/>
              </a:rPr>
              <a:t> 2355315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금융 본문체 Bold" panose="020B0803000000000000" pitchFamily="50" charset="-127"/>
                <a:ea typeface="KB금융 본문체 Bold" panose="020B0803000000000000" pitchFamily="50" charset="-127"/>
                <a:cs typeface="+mn-cs"/>
              </a:rPr>
              <a:t>박정민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37D8D20E-12CC-4CCB-9AB0-D305D8FC551B}"/>
              </a:ext>
            </a:extLst>
          </p:cNvPr>
          <p:cNvSpPr/>
          <p:nvPr/>
        </p:nvSpPr>
        <p:spPr>
          <a:xfrm>
            <a:off x="8753297" y="5636029"/>
            <a:ext cx="315887" cy="16625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2577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47D60EF-32C1-45D3-A374-1FC0CEC46885}"/>
              </a:ext>
            </a:extLst>
          </p:cNvPr>
          <p:cNvSpPr/>
          <p:nvPr/>
        </p:nvSpPr>
        <p:spPr>
          <a:xfrm>
            <a:off x="-9526" y="1"/>
            <a:ext cx="12201525" cy="552450"/>
          </a:xfrm>
          <a:prstGeom prst="rect">
            <a:avLst/>
          </a:prstGeom>
          <a:solidFill>
            <a:srgbClr val="FFD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3EC80F8C-9CFF-47D1-BD21-0B9EEAE84446}"/>
              </a:ext>
            </a:extLst>
          </p:cNvPr>
          <p:cNvSpPr/>
          <p:nvPr/>
        </p:nvSpPr>
        <p:spPr>
          <a:xfrm>
            <a:off x="-9526" y="6677024"/>
            <a:ext cx="12201525" cy="200025"/>
          </a:xfrm>
          <a:prstGeom prst="rect">
            <a:avLst/>
          </a:prstGeom>
          <a:solidFill>
            <a:srgbClr val="FFD7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F884FD-2320-4B66-875E-466CF1F48C62}"/>
              </a:ext>
            </a:extLst>
          </p:cNvPr>
          <p:cNvSpPr txBox="1"/>
          <p:nvPr/>
        </p:nvSpPr>
        <p:spPr>
          <a:xfrm>
            <a:off x="137230" y="2062829"/>
            <a:ext cx="12201525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0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중부대학교</a:t>
            </a:r>
            <a:endParaRPr lang="en-US" altLang="ko-KR" sz="4000" b="1" spc="3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함초롬바탕" panose="020306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60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함초롬바탕" panose="02030604000101010101" pitchFamily="18" charset="-127"/>
              </a:rPr>
              <a:t>입학을 축하합니다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221" y="2733361"/>
            <a:ext cx="2185002" cy="394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12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1305</TotalTime>
  <Words>197</Words>
  <Application>Microsoft Office PowerPoint</Application>
  <PresentationFormat>와이드스크린</PresentationFormat>
  <Paragraphs>42</Paragraphs>
  <Slides>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KB금융 본문체 Bold</vt:lpstr>
      <vt:lpstr>맑은 고딕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하영</dc:creator>
  <cp:lastModifiedBy>admin</cp:lastModifiedBy>
  <cp:revision>193</cp:revision>
  <dcterms:created xsi:type="dcterms:W3CDTF">2021-03-21T06:59:50Z</dcterms:created>
  <dcterms:modified xsi:type="dcterms:W3CDTF">2026-02-23T09:44:41Z</dcterms:modified>
</cp:coreProperties>
</file>