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9" r:id="rId2"/>
    <p:sldId id="257" r:id="rId3"/>
    <p:sldId id="268" r:id="rId4"/>
    <p:sldId id="267" r:id="rId5"/>
    <p:sldId id="269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663" userDrawn="1">
          <p15:clr>
            <a:srgbClr val="A4A3A4"/>
          </p15:clr>
        </p15:guide>
        <p15:guide id="2" pos="33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29" autoAdjust="0"/>
    <p:restoredTop sz="94660"/>
  </p:normalViewPr>
  <p:slideViewPr>
    <p:cSldViewPr showGuides="1">
      <p:cViewPr>
        <p:scale>
          <a:sx n="109" d="100"/>
          <a:sy n="109" d="100"/>
        </p:scale>
        <p:origin x="-96" y="-336"/>
      </p:cViewPr>
      <p:guideLst>
        <p:guide orient="horz" pos="663"/>
        <p:guide pos="33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538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403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87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941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7978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352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3911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1205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33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530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734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6D0D8BEF-FF85-4106-9755-F8CC62739B58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064A072-0826-477E-9A38-2112008C7F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197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1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sg.joongbu.ac.kr/" TargetMode="Externa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28000" y="1413000"/>
            <a:ext cx="9966960" cy="1387456"/>
          </a:xfrm>
        </p:spPr>
        <p:txBody>
          <a:bodyPr/>
          <a:lstStyle/>
          <a:p>
            <a:r>
              <a:rPr lang="ko-KR" altLang="en-US" dirty="0" smtClean="0"/>
              <a:t>신입생 수강신청 안내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704000" y="4221000"/>
            <a:ext cx="8767860" cy="1388165"/>
          </a:xfrm>
        </p:spPr>
        <p:txBody>
          <a:bodyPr/>
          <a:lstStyle/>
          <a:p>
            <a:r>
              <a:rPr lang="ko-KR" altLang="en-US" dirty="0" smtClean="0"/>
              <a:t>중부대학교 교무처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752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603720"/>
          </a:xfrm>
        </p:spPr>
        <p:txBody>
          <a:bodyPr/>
          <a:lstStyle/>
          <a:p>
            <a:r>
              <a:rPr lang="en-US" altLang="ko-KR" sz="2400" b="1" dirty="0" smtClean="0">
                <a:latin typeface="+mj-ea"/>
              </a:rPr>
              <a:t>1. </a:t>
            </a:r>
            <a:r>
              <a:rPr lang="ko-KR" altLang="en-US" sz="2400" b="1" dirty="0" smtClean="0">
                <a:latin typeface="+mj-ea"/>
              </a:rPr>
              <a:t>로그인</a:t>
            </a:r>
            <a:endParaRPr lang="ko-KR" altLang="en-US" sz="2400" b="1" dirty="0">
              <a:latin typeface="+mj-ea"/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half" idx="2"/>
          </p:nvPr>
        </p:nvSpPr>
        <p:spPr>
          <a:xfrm>
            <a:off x="1143000" y="1773000"/>
            <a:ext cx="3931920" cy="3942000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장바구니 수강신청 기간에 수강신청        페이지 접속</a:t>
            </a:r>
            <a:endParaRPr lang="en-US" altLang="ko-KR" sz="1400" dirty="0" smtClean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수강신청 페이지 </a:t>
            </a:r>
            <a:r>
              <a:rPr lang="en-US" altLang="ko-KR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en-US" altLang="ko-KR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  <a:hlinkClick r:id="rId2"/>
              </a:rPr>
              <a:t>https://sg.joongbu.ac.kr/</a:t>
            </a:r>
            <a:endParaRPr lang="en-US" altLang="ko-KR" sz="1400" dirty="0" smtClean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아이디</a:t>
            </a:r>
            <a:r>
              <a:rPr lang="en-US" altLang="ko-KR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패스워드 입력 후</a:t>
            </a:r>
            <a:endParaRPr lang="en-US" altLang="ko-KR" sz="1400" dirty="0" smtClean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altLang="ko-KR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“LOGIN”</a:t>
            </a:r>
            <a:r>
              <a:rPr lang="ko-KR" altLang="en-US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버튼 클릭</a:t>
            </a:r>
            <a:endParaRPr lang="en-US" altLang="ko-KR" sz="1400" dirty="0" smtClean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수강신청 페이지로 접속</a:t>
            </a:r>
            <a:endParaRPr lang="en-US" altLang="ko-KR" sz="1400" dirty="0" smtClean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342900" indent="-342900">
              <a:buFont typeface="+mj-lt"/>
              <a:buAutoNum type="arabicPeriod"/>
            </a:pPr>
            <a:endParaRPr lang="ko-KR" altLang="en-US" sz="1400" dirty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4" name="그림 개체 틀 3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7" r="10307"/>
          <a:stretch>
            <a:fillRect/>
          </a:stretch>
        </p:blipFill>
        <p:spPr/>
      </p:pic>
      <p:sp>
        <p:nvSpPr>
          <p:cNvPr id="5" name="직사각형 4"/>
          <p:cNvSpPr/>
          <p:nvPr/>
        </p:nvSpPr>
        <p:spPr>
          <a:xfrm>
            <a:off x="8664808" y="2800052"/>
            <a:ext cx="510210" cy="144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9175018" y="2061000"/>
            <a:ext cx="1024982" cy="432000"/>
          </a:xfrm>
          <a:prstGeom prst="wedgeRoundRectCallout">
            <a:avLst>
              <a:gd name="adj1" fmla="val -77412"/>
              <a:gd name="adj2" fmla="val 11651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</a:rPr>
              <a:t>“</a:t>
            </a:r>
            <a:r>
              <a:rPr lang="ko-KR" altLang="en-US" sz="900" dirty="0" smtClean="0">
                <a:solidFill>
                  <a:schemeClr val="bg1"/>
                </a:solidFill>
              </a:rPr>
              <a:t>장바구니</a:t>
            </a:r>
            <a:r>
              <a:rPr lang="en-US" altLang="ko-KR" sz="900" dirty="0" smtClean="0">
                <a:solidFill>
                  <a:schemeClr val="bg1"/>
                </a:solidFill>
              </a:rPr>
              <a:t>”</a:t>
            </a:r>
            <a:r>
              <a:rPr lang="ko-KR" altLang="en-US" sz="900" dirty="0" smtClean="0">
                <a:solidFill>
                  <a:schemeClr val="bg1"/>
                </a:solidFill>
              </a:rPr>
              <a:t> 라는 문구 표시</a:t>
            </a:r>
            <a:endParaRPr lang="ko-KR" alt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71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87895" y="1052513"/>
            <a:ext cx="6120725" cy="47797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167" y="1198729"/>
            <a:ext cx="5907161" cy="4733654"/>
          </a:xfrm>
          <a:prstGeom prst="rect">
            <a:avLst/>
          </a:prstGeom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387720"/>
          </a:xfrm>
        </p:spPr>
        <p:txBody>
          <a:bodyPr/>
          <a:lstStyle/>
          <a:p>
            <a:r>
              <a:rPr lang="en-US" altLang="ko-KR" sz="2400" dirty="0">
                <a:latin typeface="+mj-ea"/>
              </a:rPr>
              <a:t>2</a:t>
            </a:r>
            <a:r>
              <a:rPr lang="en-US" altLang="ko-KR" sz="2400" dirty="0" smtClean="0">
                <a:latin typeface="+mj-ea"/>
              </a:rPr>
              <a:t>. </a:t>
            </a:r>
            <a:r>
              <a:rPr lang="ko-KR" altLang="en-US" sz="2400" dirty="0" smtClean="0">
                <a:latin typeface="+mj-ea"/>
              </a:rPr>
              <a:t>수강신청 페이지 설명</a:t>
            </a:r>
            <a:endParaRPr lang="ko-KR" altLang="en-US" sz="2400" dirty="0">
              <a:latin typeface="+mj-ea"/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half" idx="2"/>
          </p:nvPr>
        </p:nvSpPr>
        <p:spPr>
          <a:xfrm>
            <a:off x="1142999" y="1485000"/>
            <a:ext cx="4244895" cy="4824000"/>
          </a:xfrm>
        </p:spPr>
        <p:txBody>
          <a:bodyPr>
            <a:normAutofit fontScale="25000" lnSpcReduction="20000"/>
          </a:bodyPr>
          <a:lstStyle/>
          <a:p>
            <a:r>
              <a:rPr lang="ko-KR" altLang="en-US" sz="12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        </a:t>
            </a:r>
            <a:endParaRPr lang="en-US" altLang="ko-KR" sz="1200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메뉴영역 </a:t>
            </a:r>
            <a:endParaRPr lang="en-US" altLang="ko-KR" sz="4800" dirty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▶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학생기본정보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캠퍼스구분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학부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학번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성명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수강학년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                 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신청가능학점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(18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학점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▶ 개설강좌조회</a:t>
            </a:r>
            <a:endParaRPr lang="en-US" altLang="ko-KR" sz="4800" dirty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-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캠퍼스구분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충청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/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고양캠퍼스 중 </a:t>
            </a:r>
            <a:r>
              <a:rPr lang="ko-KR" altLang="en-US" sz="4800" dirty="0" err="1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택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1</a:t>
            </a:r>
            <a:endParaRPr lang="en-US" altLang="ko-KR" sz="4800" dirty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-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캠퍼스와 해당하는 학과가 일치하는 경우만  개설강좌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리스트에서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조회가능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</a:t>
            </a:r>
            <a:r>
              <a:rPr lang="en-US" altLang="ko-KR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- </a:t>
            </a:r>
            <a:r>
              <a:rPr lang="ko-KR" altLang="en-US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학부 및 전공을 조회하고자 하는 경우</a:t>
            </a:r>
            <a:endParaRPr lang="en-US" altLang="ko-KR" sz="4800" dirty="0" smtClean="0">
              <a:solidFill>
                <a:srgbClr val="FF0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</a:t>
            </a:r>
            <a:r>
              <a:rPr lang="ko-KR" altLang="en-US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학부</a:t>
            </a:r>
            <a:r>
              <a:rPr lang="en-US" altLang="ko-KR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</a:t>
            </a:r>
            <a:r>
              <a:rPr lang="en-US" altLang="ko-KR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 </a:t>
            </a:r>
            <a:r>
              <a:rPr lang="ko-KR" altLang="en-US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48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해당학부 및 학과선택 후 조회</a:t>
            </a:r>
            <a:endParaRPr lang="en-US" altLang="ko-KR" sz="4800" dirty="0" smtClean="0">
              <a:solidFill>
                <a:srgbClr val="FF0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-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캠퍼스교차수강</a:t>
            </a:r>
            <a:r>
              <a:rPr lang="en-US" altLang="ko-KR" sz="4800" dirty="0" smtClean="0">
                <a:solidFill>
                  <a:srgbClr val="0070C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 smtClean="0">
                <a:solidFill>
                  <a:srgbClr val="0070C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정정기간에만 신청가능</a:t>
            </a:r>
            <a:r>
              <a:rPr lang="en-US" altLang="ko-KR" sz="4800" dirty="0" smtClean="0">
                <a:solidFill>
                  <a:srgbClr val="0070C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(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교양선택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지정교양만  최대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6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학점까지 가능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-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교양강좌를 조회하고자 하는 경우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학부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 :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교양학과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강좌구분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전체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 </a:t>
            </a:r>
          </a:p>
          <a:p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  이수구분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전체 →조회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-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타 전공의 전공선택과목을 조회하고자 하는 경우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학부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 :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해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당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학과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강좌구분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전체</a:t>
            </a:r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또는 전공선택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이수구분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전체 →조회</a:t>
            </a:r>
            <a:endParaRPr lang="en-US" altLang="ko-KR" sz="4800" dirty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31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2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88547" y="1197000"/>
            <a:ext cx="904463" cy="4347855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393010" y="1197000"/>
            <a:ext cx="5003786" cy="2368556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528000" y="3664355"/>
            <a:ext cx="4920787" cy="1880500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421233" y="1089000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5" name="타원 14"/>
          <p:cNvSpPr/>
          <p:nvPr/>
        </p:nvSpPr>
        <p:spPr>
          <a:xfrm>
            <a:off x="6424900" y="1081528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6368821" y="3565556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22" name="타원 21"/>
          <p:cNvSpPr/>
          <p:nvPr/>
        </p:nvSpPr>
        <p:spPr>
          <a:xfrm>
            <a:off x="1236000" y="1606031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021" y="3372028"/>
            <a:ext cx="280988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23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87895" y="1052513"/>
            <a:ext cx="6120725" cy="47797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167" y="1198729"/>
            <a:ext cx="5907161" cy="4733654"/>
          </a:xfrm>
          <a:prstGeom prst="rect">
            <a:avLst/>
          </a:prstGeom>
        </p:spPr>
      </p:pic>
      <p:sp>
        <p:nvSpPr>
          <p:cNvPr id="8" name="텍스트 개체 틀 7"/>
          <p:cNvSpPr>
            <a:spLocks noGrp="1"/>
          </p:cNvSpPr>
          <p:nvPr>
            <p:ph type="body" sz="half" idx="2"/>
          </p:nvPr>
        </p:nvSpPr>
        <p:spPr>
          <a:xfrm>
            <a:off x="1142999" y="1081528"/>
            <a:ext cx="4244895" cy="4633472"/>
          </a:xfrm>
        </p:spPr>
        <p:txBody>
          <a:bodyPr>
            <a:normAutofit fontScale="25000" lnSpcReduction="20000"/>
          </a:bodyPr>
          <a:lstStyle/>
          <a:p>
            <a:r>
              <a:rPr lang="ko-KR" altLang="en-US" sz="12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        </a:t>
            </a:r>
            <a:endParaRPr lang="en-US" altLang="ko-KR" sz="1200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-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과목명으로 조회하고자 하는 경우 학부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),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강좌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이수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구분 상관없이 과목명에서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조회 가능</a:t>
            </a:r>
            <a:endParaRPr lang="en-US" altLang="ko-KR" sz="4800" dirty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-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②개설강좌리스트에서 확인 후 수강하고자 하는 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과목의  신청버튼을 누르면 하단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③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의 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③수강신청내역리스트에 표기가 되면 수강신청 완료 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▶ 원격강의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: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원격강의 전체 조회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               (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최대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3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과목 까지 가능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▶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캠퍼스교차수강</a:t>
            </a:r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정정기간에만 신청가능</a:t>
            </a:r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</a:t>
            </a:r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교양선택</a:t>
            </a:r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지정교양만  최대 </a:t>
            </a:r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6</a:t>
            </a:r>
            <a:r>
              <a:rPr lang="ko-KR" altLang="en-US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학점까지 가능</a:t>
            </a:r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▶ 강좌변경조회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정규 수강신청 및 정정기간에만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가능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(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수강신청시간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(27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일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16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시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~28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일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24:00)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에는 변경가능하며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</a:p>
          <a:p>
            <a:r>
              <a:rPr lang="en-US" altLang="ko-KR" sz="4800" dirty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</a:t>
            </a:r>
            <a:r>
              <a:rPr lang="ko-KR" altLang="en-US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이후에는 정정기간에 가능함</a:t>
            </a:r>
            <a:r>
              <a:rPr lang="en-US" altLang="ko-KR" sz="48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.)</a:t>
            </a:r>
            <a:endParaRPr lang="en-US" altLang="ko-KR" sz="48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88547" y="1197000"/>
            <a:ext cx="904463" cy="4347855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393010" y="1197000"/>
            <a:ext cx="5003786" cy="2368556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528000" y="3664355"/>
            <a:ext cx="4920787" cy="1880500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421233" y="1089000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5" name="타원 14"/>
          <p:cNvSpPr/>
          <p:nvPr/>
        </p:nvSpPr>
        <p:spPr>
          <a:xfrm>
            <a:off x="6424900" y="1081528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6368821" y="3565556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021" y="3372028"/>
            <a:ext cx="280988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03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387895" y="1052513"/>
            <a:ext cx="6120725" cy="47797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167" y="1198729"/>
            <a:ext cx="5907161" cy="4733654"/>
          </a:xfrm>
          <a:prstGeom prst="rect">
            <a:avLst/>
          </a:prstGeom>
        </p:spPr>
      </p:pic>
      <p:sp>
        <p:nvSpPr>
          <p:cNvPr id="8" name="텍스트 개체 틀 7"/>
          <p:cNvSpPr>
            <a:spLocks noGrp="1"/>
          </p:cNvSpPr>
          <p:nvPr>
            <p:ph type="body" sz="half" idx="2"/>
          </p:nvPr>
        </p:nvSpPr>
        <p:spPr>
          <a:xfrm>
            <a:off x="1142999" y="1081528"/>
            <a:ext cx="4244895" cy="4633472"/>
          </a:xfrm>
        </p:spPr>
        <p:txBody>
          <a:bodyPr>
            <a:normAutofit/>
          </a:bodyPr>
          <a:lstStyle/>
          <a:p>
            <a:r>
              <a:rPr lang="ko-KR" altLang="en-US" sz="12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        </a:t>
            </a:r>
            <a:endParaRPr lang="en-US" altLang="ko-KR" sz="1200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2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▶ 수강신청확인서</a:t>
            </a:r>
            <a:r>
              <a:rPr lang="en-US" altLang="ko-KR" sz="12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2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시간표조회</a:t>
            </a:r>
            <a:r>
              <a:rPr lang="en-US" altLang="ko-KR" sz="12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2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강의평가서 조회</a:t>
            </a:r>
            <a:endParaRPr lang="en-US" altLang="ko-KR" sz="12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600" dirty="0" smtClean="0">
                <a:solidFill>
                  <a:schemeClr val="tx2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▶ 수강신청 순서</a:t>
            </a:r>
            <a:endParaRPr lang="en-US" altLang="ko-KR" sz="1600" dirty="0" smtClean="0">
              <a:solidFill>
                <a:schemeClr val="tx2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600" dirty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</a:t>
            </a:r>
            <a:r>
              <a:rPr lang="ko-KR" altLang="en-US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교양필수</a:t>
            </a:r>
            <a:r>
              <a:rPr lang="en-US" altLang="ko-KR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&gt;</a:t>
            </a:r>
            <a:r>
              <a:rPr lang="ko-KR" altLang="en-US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지정교양</a:t>
            </a:r>
            <a:r>
              <a:rPr lang="en-US" altLang="ko-KR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&gt;</a:t>
            </a:r>
            <a:r>
              <a:rPr lang="ko-KR" altLang="en-US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계열기초</a:t>
            </a:r>
            <a:r>
              <a:rPr lang="en-US" altLang="ko-KR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&gt;</a:t>
            </a:r>
            <a:r>
              <a:rPr lang="ko-KR" altLang="en-US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교양선택</a:t>
            </a:r>
            <a:endParaRPr lang="en-US" altLang="ko-KR" sz="1600" dirty="0">
              <a:solidFill>
                <a:srgbClr val="FF0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&gt; </a:t>
            </a:r>
            <a:r>
              <a:rPr lang="ko-KR" altLang="en-US" sz="16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전공 순으로 신청</a:t>
            </a:r>
            <a:endParaRPr lang="en-US" altLang="ko-KR" sz="1600" dirty="0" smtClean="0">
              <a:solidFill>
                <a:srgbClr val="FF0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     전공 </a:t>
            </a:r>
            <a:r>
              <a:rPr lang="en-US" altLang="ko-KR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</a:t>
            </a:r>
            <a:r>
              <a:rPr lang="ko-KR" altLang="en-US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학기</a:t>
            </a:r>
            <a:r>
              <a:rPr lang="en-US" altLang="ko-KR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학부기초</a:t>
            </a:r>
            <a:r>
              <a:rPr lang="en-US" altLang="ko-KR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), </a:t>
            </a:r>
            <a:r>
              <a:rPr lang="ko-KR" altLang="en-US" sz="1200" dirty="0" err="1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학공</a:t>
            </a:r>
            <a:r>
              <a:rPr lang="en-US" altLang="ko-KR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학부공통</a:t>
            </a:r>
            <a:r>
              <a:rPr lang="en-US" altLang="ko-KR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), </a:t>
            </a:r>
            <a:r>
              <a:rPr lang="ko-KR" altLang="en-US" sz="1200" dirty="0" smtClean="0">
                <a:solidFill>
                  <a:srgbClr val="FF0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전공</a:t>
            </a:r>
            <a:endParaRPr lang="en-US" altLang="ko-KR" sz="1200" dirty="0">
              <a:solidFill>
                <a:srgbClr val="FF0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88547" y="1197000"/>
            <a:ext cx="904463" cy="4347855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393010" y="1197000"/>
            <a:ext cx="5003786" cy="2368556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528000" y="3664355"/>
            <a:ext cx="4920787" cy="1880500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421233" y="1089000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5" name="타원 14"/>
          <p:cNvSpPr/>
          <p:nvPr/>
        </p:nvSpPr>
        <p:spPr>
          <a:xfrm>
            <a:off x="6424900" y="1081528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6368821" y="3565556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021" y="3372028"/>
            <a:ext cx="280988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6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">
  <a:themeElements>
    <a:clrScheme name="기본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기본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기본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TM03457444[[fn=기본]]</Template>
  <TotalTime>241</TotalTime>
  <Words>328</Words>
  <Application>Microsoft Office PowerPoint</Application>
  <PresentationFormat>사용자 지정</PresentationFormat>
  <Paragraphs>59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기본</vt:lpstr>
      <vt:lpstr>신입생 수강신청 안내</vt:lpstr>
      <vt:lpstr>1. 로그인</vt:lpstr>
      <vt:lpstr>2. 수강신청 페이지 설명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SWHong</dc:creator>
  <cp:lastModifiedBy>admin</cp:lastModifiedBy>
  <cp:revision>61</cp:revision>
  <dcterms:created xsi:type="dcterms:W3CDTF">2016-05-26T00:15:44Z</dcterms:created>
  <dcterms:modified xsi:type="dcterms:W3CDTF">2019-02-25T05:57:21Z</dcterms:modified>
</cp:coreProperties>
</file>