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3" r:id="rId5"/>
    <p:sldId id="261" r:id="rId6"/>
    <p:sldId id="260" r:id="rId7"/>
    <p:sldId id="265" r:id="rId8"/>
    <p:sldId id="264" r:id="rId9"/>
    <p:sldId id="266" r:id="rId10"/>
    <p:sldId id="268" r:id="rId11"/>
    <p:sldId id="274" r:id="rId12"/>
    <p:sldId id="270" r:id="rId13"/>
    <p:sldId id="271" r:id="rId14"/>
    <p:sldId id="272" r:id="rId15"/>
    <p:sldId id="273" r:id="rId16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F5597"/>
    <a:srgbClr val="B4C7E7"/>
    <a:srgbClr val="FFF9E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35" autoAdjust="0"/>
    <p:restoredTop sz="94660"/>
  </p:normalViewPr>
  <p:slideViewPr>
    <p:cSldViewPr snapToGrid="0">
      <p:cViewPr varScale="1">
        <p:scale>
          <a:sx n="77" d="100"/>
          <a:sy n="77" d="100"/>
        </p:scale>
        <p:origin x="99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D31042-F163-4BE8-ACF6-412DE487D22F}" type="datetimeFigureOut">
              <a:rPr lang="ko-KR" altLang="en-US" smtClean="0"/>
              <a:t>2026-02-11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7C4E14-4C94-483B-9C13-36770227949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565280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D31042-F163-4BE8-ACF6-412DE487D22F}" type="datetimeFigureOut">
              <a:rPr lang="ko-KR" altLang="en-US" smtClean="0"/>
              <a:t>2026-02-11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7C4E14-4C94-483B-9C13-36770227949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289617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D31042-F163-4BE8-ACF6-412DE487D22F}" type="datetimeFigureOut">
              <a:rPr lang="ko-KR" altLang="en-US" smtClean="0"/>
              <a:t>2026-02-11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7C4E14-4C94-483B-9C13-36770227949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981816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D31042-F163-4BE8-ACF6-412DE487D22F}" type="datetimeFigureOut">
              <a:rPr lang="ko-KR" altLang="en-US" smtClean="0"/>
              <a:t>2026-02-11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7C4E14-4C94-483B-9C13-36770227949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484922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D31042-F163-4BE8-ACF6-412DE487D22F}" type="datetimeFigureOut">
              <a:rPr lang="ko-KR" altLang="en-US" smtClean="0"/>
              <a:t>2026-02-11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7C4E14-4C94-483B-9C13-36770227949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780050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D31042-F163-4BE8-ACF6-412DE487D22F}" type="datetimeFigureOut">
              <a:rPr lang="ko-KR" altLang="en-US" smtClean="0"/>
              <a:t>2026-02-11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7C4E14-4C94-483B-9C13-36770227949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90819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D31042-F163-4BE8-ACF6-412DE487D22F}" type="datetimeFigureOut">
              <a:rPr lang="ko-KR" altLang="en-US" smtClean="0"/>
              <a:t>2026-02-11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7C4E14-4C94-483B-9C13-36770227949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471924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D31042-F163-4BE8-ACF6-412DE487D22F}" type="datetimeFigureOut">
              <a:rPr lang="ko-KR" altLang="en-US" smtClean="0"/>
              <a:t>2026-02-11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7C4E14-4C94-483B-9C13-36770227949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339869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D31042-F163-4BE8-ACF6-412DE487D22F}" type="datetimeFigureOut">
              <a:rPr lang="ko-KR" altLang="en-US" smtClean="0"/>
              <a:t>2026-02-11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7C4E14-4C94-483B-9C13-36770227949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735176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D31042-F163-4BE8-ACF6-412DE487D22F}" type="datetimeFigureOut">
              <a:rPr lang="ko-KR" altLang="en-US" smtClean="0"/>
              <a:t>2026-02-11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7C4E14-4C94-483B-9C13-36770227949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504539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D31042-F163-4BE8-ACF6-412DE487D22F}" type="datetimeFigureOut">
              <a:rPr lang="ko-KR" altLang="en-US" smtClean="0"/>
              <a:t>2026-02-11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7C4E14-4C94-483B-9C13-36770227949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569361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D31042-F163-4BE8-ACF6-412DE487D22F}" type="datetimeFigureOut">
              <a:rPr lang="ko-KR" altLang="en-US" smtClean="0"/>
              <a:t>2026-02-11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7C4E14-4C94-483B-9C13-36770227949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486461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9E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자유형 13"/>
          <p:cNvSpPr/>
          <p:nvPr/>
        </p:nvSpPr>
        <p:spPr>
          <a:xfrm>
            <a:off x="0" y="0"/>
            <a:ext cx="12192000" cy="6858000"/>
          </a:xfrm>
          <a:custGeom>
            <a:avLst/>
            <a:gdLst>
              <a:gd name="connsiteX0" fmla="*/ 177338 w 12192000"/>
              <a:gd name="connsiteY0" fmla="*/ 191193 h 6858000"/>
              <a:gd name="connsiteX1" fmla="*/ 177338 w 12192000"/>
              <a:gd name="connsiteY1" fmla="*/ 6666807 h 6858000"/>
              <a:gd name="connsiteX2" fmla="*/ 12014662 w 12192000"/>
              <a:gd name="connsiteY2" fmla="*/ 6666807 h 6858000"/>
              <a:gd name="connsiteX3" fmla="*/ 12014662 w 12192000"/>
              <a:gd name="connsiteY3" fmla="*/ 191193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177338" y="191193"/>
                </a:moveTo>
                <a:lnTo>
                  <a:pt x="177338" y="6666807"/>
                </a:lnTo>
                <a:lnTo>
                  <a:pt x="12014662" y="6666807"/>
                </a:lnTo>
                <a:lnTo>
                  <a:pt x="12014662" y="191193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2" name="TextBox 8">
            <a:extLst>
              <a:ext uri="{FF2B5EF4-FFF2-40B4-BE49-F238E27FC236}">
                <a16:creationId xmlns:a16="http://schemas.microsoft.com/office/drawing/2014/main" id="{2F74AE47-9055-4FDD-9AC0-50E5BFA06369}"/>
              </a:ext>
            </a:extLst>
          </p:cNvPr>
          <p:cNvSpPr txBox="1"/>
          <p:nvPr/>
        </p:nvSpPr>
        <p:spPr>
          <a:xfrm>
            <a:off x="-580210" y="2528365"/>
            <a:ext cx="13352419" cy="222431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72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2026</a:t>
            </a:r>
            <a:r>
              <a:rPr lang="ko-KR" sz="72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학년도</a:t>
            </a:r>
            <a:r>
              <a:rPr lang="en-US" sz="72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72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신입생을</a:t>
            </a:r>
            <a:r>
              <a:rPr lang="en-US" sz="72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72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위한</a:t>
            </a:r>
          </a:p>
        </p:txBody>
      </p:sp>
      <p:sp>
        <p:nvSpPr>
          <p:cNvPr id="13" name="TextBox 9">
            <a:extLst>
              <a:ext uri="{FF2B5EF4-FFF2-40B4-BE49-F238E27FC236}">
                <a16:creationId xmlns:a16="http://schemas.microsoft.com/office/drawing/2014/main" id="{0EB0BA65-5608-49EC-8754-DA1C7C1C7D97}"/>
              </a:ext>
            </a:extLst>
          </p:cNvPr>
          <p:cNvSpPr txBox="1"/>
          <p:nvPr/>
        </p:nvSpPr>
        <p:spPr>
          <a:xfrm rot="21480000" flipH="1">
            <a:off x="2089133" y="3719082"/>
            <a:ext cx="1779597" cy="160422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ko-KR" sz="8800" b="0" i="0" u="none" strike="noStrike" dirty="0">
                <a:solidFill>
                  <a:srgbClr val="FF6C72"/>
                </a:solidFill>
                <a:highlight>
                  <a:srgbClr val="FFDE85"/>
                </a:highlight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수</a:t>
            </a:r>
          </a:p>
        </p:txBody>
      </p:sp>
      <p:sp>
        <p:nvSpPr>
          <p:cNvPr id="19" name="TextBox 10">
            <a:extLst>
              <a:ext uri="{FF2B5EF4-FFF2-40B4-BE49-F238E27FC236}">
                <a16:creationId xmlns:a16="http://schemas.microsoft.com/office/drawing/2014/main" id="{6E5DEAD8-592C-4824-963C-23817C6DCF99}"/>
              </a:ext>
            </a:extLst>
          </p:cNvPr>
          <p:cNvSpPr txBox="1"/>
          <p:nvPr/>
        </p:nvSpPr>
        <p:spPr>
          <a:xfrm flipH="1">
            <a:off x="5348245" y="3699948"/>
            <a:ext cx="5518869" cy="150396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ko-KR" sz="8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안내</a:t>
            </a:r>
          </a:p>
        </p:txBody>
      </p:sp>
      <p:sp>
        <p:nvSpPr>
          <p:cNvPr id="21" name="TextBox 11">
            <a:extLst>
              <a:ext uri="{FF2B5EF4-FFF2-40B4-BE49-F238E27FC236}">
                <a16:creationId xmlns:a16="http://schemas.microsoft.com/office/drawing/2014/main" id="{E0EF71CC-BBEA-42BC-85AA-524EF3F71A93}"/>
              </a:ext>
            </a:extLst>
          </p:cNvPr>
          <p:cNvSpPr txBox="1"/>
          <p:nvPr/>
        </p:nvSpPr>
        <p:spPr>
          <a:xfrm flipH="1">
            <a:off x="3172102" y="3968093"/>
            <a:ext cx="1864340" cy="160422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ko-KR" sz="8800" b="0" i="0" u="none" strike="noStrike" dirty="0">
                <a:solidFill>
                  <a:srgbClr val="FFB1D8"/>
                </a:solidFill>
                <a:highlight>
                  <a:srgbClr val="FF6C72"/>
                </a:highlight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강</a:t>
            </a:r>
          </a:p>
        </p:txBody>
      </p:sp>
      <p:sp>
        <p:nvSpPr>
          <p:cNvPr id="26" name="TextBox 12">
            <a:extLst>
              <a:ext uri="{FF2B5EF4-FFF2-40B4-BE49-F238E27FC236}">
                <a16:creationId xmlns:a16="http://schemas.microsoft.com/office/drawing/2014/main" id="{338216B8-BADD-44E3-926D-60AE085BBE96}"/>
              </a:ext>
            </a:extLst>
          </p:cNvPr>
          <p:cNvSpPr txBox="1"/>
          <p:nvPr/>
        </p:nvSpPr>
        <p:spPr>
          <a:xfrm rot="21300000" flipH="1">
            <a:off x="5356322" y="3724887"/>
            <a:ext cx="1906711" cy="160422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ko-KR" sz="8800" b="0" i="0" u="none" strike="noStrike" dirty="0">
                <a:solidFill>
                  <a:srgbClr val="2FA599"/>
                </a:solidFill>
                <a:highlight>
                  <a:srgbClr val="AFD485"/>
                </a:highlight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청</a:t>
            </a:r>
          </a:p>
        </p:txBody>
      </p:sp>
      <p:sp>
        <p:nvSpPr>
          <p:cNvPr id="27" name="TextBox 13">
            <a:extLst>
              <a:ext uri="{FF2B5EF4-FFF2-40B4-BE49-F238E27FC236}">
                <a16:creationId xmlns:a16="http://schemas.microsoft.com/office/drawing/2014/main" id="{66CAC4F8-FFED-4CC6-934F-38BDFB6300CE}"/>
              </a:ext>
            </a:extLst>
          </p:cNvPr>
          <p:cNvSpPr txBox="1"/>
          <p:nvPr/>
        </p:nvSpPr>
        <p:spPr>
          <a:xfrm rot="300000" flipH="1">
            <a:off x="4219655" y="3890369"/>
            <a:ext cx="1906711" cy="160422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ko-KR" sz="8800" b="0" i="0" u="none" strike="noStrike" dirty="0">
                <a:solidFill>
                  <a:srgbClr val="6188C7"/>
                </a:solidFill>
                <a:highlight>
                  <a:srgbClr val="AFD5EC"/>
                </a:highlight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신</a:t>
            </a:r>
          </a:p>
        </p:txBody>
      </p:sp>
      <p:sp>
        <p:nvSpPr>
          <p:cNvPr id="28" name="TextBox 10">
            <a:extLst>
              <a:ext uri="{FF2B5EF4-FFF2-40B4-BE49-F238E27FC236}">
                <a16:creationId xmlns:a16="http://schemas.microsoft.com/office/drawing/2014/main" id="{15F1CDBD-71B4-4EC9-B71B-E0E9739FF553}"/>
              </a:ext>
            </a:extLst>
          </p:cNvPr>
          <p:cNvSpPr txBox="1"/>
          <p:nvPr/>
        </p:nvSpPr>
        <p:spPr>
          <a:xfrm flipH="1">
            <a:off x="3172102" y="6299457"/>
            <a:ext cx="5518869" cy="150396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ko-KR" altLang="en-US" sz="4400" dirty="0" err="1" smtClean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스포츠재활복지학전공</a:t>
            </a:r>
            <a:endParaRPr lang="ko-KR" sz="4400" b="0" i="0" u="none" strike="noStrike" dirty="0">
              <a:latin typeface="Cafe24 Ssurround" pitchFamily="2" charset="-127"/>
              <a:ea typeface="Cafe24 Ssurround" pitchFamily="2" charset="-127"/>
              <a:cs typeface="Cafe24 Ssurround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9282682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9E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자유형 13"/>
          <p:cNvSpPr/>
          <p:nvPr/>
        </p:nvSpPr>
        <p:spPr>
          <a:xfrm>
            <a:off x="0" y="0"/>
            <a:ext cx="12192000" cy="6858000"/>
          </a:xfrm>
          <a:custGeom>
            <a:avLst/>
            <a:gdLst>
              <a:gd name="connsiteX0" fmla="*/ 177338 w 12192000"/>
              <a:gd name="connsiteY0" fmla="*/ 191193 h 6858000"/>
              <a:gd name="connsiteX1" fmla="*/ 177338 w 12192000"/>
              <a:gd name="connsiteY1" fmla="*/ 6666807 h 6858000"/>
              <a:gd name="connsiteX2" fmla="*/ 12014662 w 12192000"/>
              <a:gd name="connsiteY2" fmla="*/ 6666807 h 6858000"/>
              <a:gd name="connsiteX3" fmla="*/ 12014662 w 12192000"/>
              <a:gd name="connsiteY3" fmla="*/ 191193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177338" y="191193"/>
                </a:moveTo>
                <a:lnTo>
                  <a:pt x="177338" y="6666807"/>
                </a:lnTo>
                <a:lnTo>
                  <a:pt x="12014662" y="6666807"/>
                </a:lnTo>
                <a:lnTo>
                  <a:pt x="12014662" y="191193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0" name="모서리가 둥근 직사각형 19"/>
          <p:cNvSpPr/>
          <p:nvPr/>
        </p:nvSpPr>
        <p:spPr>
          <a:xfrm>
            <a:off x="495878" y="440801"/>
            <a:ext cx="541693" cy="541693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9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카페24 써라운드" pitchFamily="2" charset="-127"/>
                <a:ea typeface="카페24 써라운드" pitchFamily="2" charset="-127"/>
                <a:cs typeface="카페24 써라운드" pitchFamily="2" charset="-127"/>
              </a:rPr>
              <a:t>목</a:t>
            </a:r>
          </a:p>
        </p:txBody>
      </p:sp>
      <p:sp>
        <p:nvSpPr>
          <p:cNvPr id="22" name="모서리가 둥근 직사각형 21"/>
          <p:cNvSpPr/>
          <p:nvPr/>
        </p:nvSpPr>
        <p:spPr>
          <a:xfrm>
            <a:off x="1184781" y="440801"/>
            <a:ext cx="541693" cy="541693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9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카페24 써라운드" pitchFamily="2" charset="-127"/>
                <a:ea typeface="카페24 써라운드" pitchFamily="2" charset="-127"/>
                <a:cs typeface="카페24 써라운드" pitchFamily="2" charset="-127"/>
              </a:rPr>
              <a:t>차</a:t>
            </a:r>
          </a:p>
        </p:txBody>
      </p:sp>
      <p:sp>
        <p:nvSpPr>
          <p:cNvPr id="17" name="TextBox 20">
            <a:extLst>
              <a:ext uri="{FF2B5EF4-FFF2-40B4-BE49-F238E27FC236}">
                <a16:creationId xmlns:a16="http://schemas.microsoft.com/office/drawing/2014/main" id="{EBD312E3-9090-43AA-90C2-B80D25C671ED}"/>
              </a:ext>
            </a:extLst>
          </p:cNvPr>
          <p:cNvSpPr txBox="1"/>
          <p:nvPr/>
        </p:nvSpPr>
        <p:spPr>
          <a:xfrm>
            <a:off x="2194197" y="1061358"/>
            <a:ext cx="7581900" cy="8890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ko-KR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수강신청</a:t>
            </a:r>
            <a:r>
              <a:rPr lang="en-US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시</a:t>
            </a:r>
            <a:r>
              <a:rPr lang="en-US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진행</a:t>
            </a:r>
            <a:r>
              <a:rPr lang="en-US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순서</a:t>
            </a:r>
          </a:p>
        </p:txBody>
      </p:sp>
      <p:pic>
        <p:nvPicPr>
          <p:cNvPr id="11" name="Picture 9">
            <a:extLst>
              <a:ext uri="{FF2B5EF4-FFF2-40B4-BE49-F238E27FC236}">
                <a16:creationId xmlns:a16="http://schemas.microsoft.com/office/drawing/2014/main" id="{D0B90270-BF82-400F-91A0-D0C623F750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3364" y="2524422"/>
            <a:ext cx="736022" cy="713258"/>
          </a:xfrm>
          <a:prstGeom prst="rect">
            <a:avLst/>
          </a:prstGeom>
        </p:spPr>
      </p:pic>
      <p:sp>
        <p:nvSpPr>
          <p:cNvPr id="23" name="TextBox 14">
            <a:extLst>
              <a:ext uri="{FF2B5EF4-FFF2-40B4-BE49-F238E27FC236}">
                <a16:creationId xmlns:a16="http://schemas.microsoft.com/office/drawing/2014/main" id="{ADED3234-0B86-4468-8CC0-6695A58555C6}"/>
              </a:ext>
            </a:extLst>
          </p:cNvPr>
          <p:cNvSpPr txBox="1"/>
          <p:nvPr/>
        </p:nvSpPr>
        <p:spPr>
          <a:xfrm>
            <a:off x="7801224" y="2617862"/>
            <a:ext cx="3963636" cy="131445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32800"/>
              </a:lnSpc>
            </a:pPr>
            <a:r>
              <a:rPr lang="en-US" sz="16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· </a:t>
            </a:r>
            <a:r>
              <a:rPr lang="ko-KR" sz="16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전공</a:t>
            </a:r>
            <a:r>
              <a:rPr lang="en-US" sz="16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(</a:t>
            </a:r>
            <a:r>
              <a:rPr lang="ko-KR" sz="16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학과</a:t>
            </a:r>
            <a:r>
              <a:rPr lang="en-US" sz="16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)</a:t>
            </a:r>
            <a:r>
              <a:rPr lang="ko-KR" sz="16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별</a:t>
            </a:r>
            <a:r>
              <a:rPr lang="en-US" sz="16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16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졸업기준</a:t>
            </a:r>
          </a:p>
          <a:p>
            <a:pPr lvl="0" algn="l">
              <a:lnSpc>
                <a:spcPct val="132800"/>
              </a:lnSpc>
            </a:pPr>
            <a:r>
              <a:rPr lang="en-US" sz="16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· </a:t>
            </a:r>
            <a:r>
              <a:rPr lang="ko-KR" sz="16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교양필수</a:t>
            </a:r>
            <a:r>
              <a:rPr lang="en-US" sz="16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16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과목</a:t>
            </a:r>
            <a:r>
              <a:rPr lang="en-US" sz="16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16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안내</a:t>
            </a:r>
            <a:r>
              <a:rPr lang="en-US" sz="16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[</a:t>
            </a:r>
            <a:r>
              <a:rPr lang="ko-KR" sz="16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기초교양</a:t>
            </a:r>
            <a:r>
              <a:rPr lang="en-US" sz="16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/</a:t>
            </a:r>
            <a:r>
              <a:rPr lang="ko-KR" sz="16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핵심교양</a:t>
            </a:r>
            <a:r>
              <a:rPr lang="en-US" sz="16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]</a:t>
            </a:r>
          </a:p>
          <a:p>
            <a:pPr lvl="0" algn="l">
              <a:lnSpc>
                <a:spcPct val="132800"/>
              </a:lnSpc>
            </a:pPr>
            <a:r>
              <a:rPr lang="en-US" sz="16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· </a:t>
            </a:r>
            <a:r>
              <a:rPr lang="ko-KR" sz="16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이수</a:t>
            </a:r>
            <a:r>
              <a:rPr lang="en-US" sz="16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16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시</a:t>
            </a:r>
            <a:r>
              <a:rPr lang="en-US" sz="16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16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주의사항</a:t>
            </a:r>
          </a:p>
          <a:p>
            <a:pPr lvl="0" algn="l">
              <a:lnSpc>
                <a:spcPct val="132800"/>
              </a:lnSpc>
            </a:pPr>
            <a:r>
              <a:rPr lang="en-US" sz="16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· </a:t>
            </a:r>
            <a:r>
              <a:rPr lang="ko-KR" sz="16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학과</a:t>
            </a:r>
            <a:r>
              <a:rPr lang="en-US" sz="16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(</a:t>
            </a:r>
            <a:r>
              <a:rPr lang="ko-KR" sz="16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전공</a:t>
            </a:r>
            <a:r>
              <a:rPr lang="en-US" sz="16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) </a:t>
            </a:r>
            <a:r>
              <a:rPr lang="ko-KR" sz="16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교과목</a:t>
            </a:r>
            <a:r>
              <a:rPr lang="en-US" sz="16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16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확인</a:t>
            </a:r>
            <a:r>
              <a:rPr lang="en-US" sz="16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- 1</a:t>
            </a:r>
            <a:r>
              <a:rPr lang="ko-KR" sz="16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학년</a:t>
            </a:r>
          </a:p>
          <a:p>
            <a:pPr lvl="0" algn="l">
              <a:lnSpc>
                <a:spcPct val="132800"/>
              </a:lnSpc>
            </a:pPr>
            <a:r>
              <a:rPr lang="en-US" sz="16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· </a:t>
            </a:r>
            <a:r>
              <a:rPr lang="ko-KR" sz="16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신입생</a:t>
            </a:r>
            <a:r>
              <a:rPr lang="en-US" sz="16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16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수강신청</a:t>
            </a:r>
            <a:r>
              <a:rPr lang="en-US" sz="16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16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가능학점</a:t>
            </a:r>
            <a:r>
              <a:rPr lang="en-US" sz="16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 </a:t>
            </a:r>
          </a:p>
        </p:txBody>
      </p:sp>
      <p:sp>
        <p:nvSpPr>
          <p:cNvPr id="28" name="TextBox 19">
            <a:extLst>
              <a:ext uri="{FF2B5EF4-FFF2-40B4-BE49-F238E27FC236}">
                <a16:creationId xmlns:a16="http://schemas.microsoft.com/office/drawing/2014/main" id="{599357EB-F2A4-400B-8B40-018DAAD220ED}"/>
              </a:ext>
            </a:extLst>
          </p:cNvPr>
          <p:cNvSpPr txBox="1"/>
          <p:nvPr/>
        </p:nvSpPr>
        <p:spPr>
          <a:xfrm>
            <a:off x="602301" y="2556869"/>
            <a:ext cx="876300" cy="6096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2800" b="0" i="0" u="none" strike="noStrike" dirty="0">
                <a:solidFill>
                  <a:srgbClr val="FEFDF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1</a:t>
            </a:r>
          </a:p>
        </p:txBody>
      </p:sp>
      <p:sp>
        <p:nvSpPr>
          <p:cNvPr id="29" name="TextBox 21">
            <a:extLst>
              <a:ext uri="{FF2B5EF4-FFF2-40B4-BE49-F238E27FC236}">
                <a16:creationId xmlns:a16="http://schemas.microsoft.com/office/drawing/2014/main" id="{274F4016-3472-4230-B019-92FEF3E2617C}"/>
              </a:ext>
            </a:extLst>
          </p:cNvPr>
          <p:cNvSpPr txBox="1"/>
          <p:nvPr/>
        </p:nvSpPr>
        <p:spPr>
          <a:xfrm>
            <a:off x="1627371" y="2247445"/>
            <a:ext cx="3732645" cy="131445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16199"/>
              </a:lnSpc>
            </a:pPr>
            <a:r>
              <a:rPr lang="en-US" b="0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[2025</a:t>
            </a:r>
            <a:r>
              <a:rPr lang="ko-KR" b="0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학년도</a:t>
            </a:r>
            <a:r>
              <a:rPr lang="en-US" b="0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1</a:t>
            </a:r>
            <a:r>
              <a:rPr lang="ko-KR" b="0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학기</a:t>
            </a:r>
            <a:r>
              <a:rPr lang="en-US" b="0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b="0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신입생</a:t>
            </a:r>
            <a:r>
              <a:rPr lang="en-US" b="0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b="0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수강신청</a:t>
            </a:r>
            <a:r>
              <a:rPr lang="en-US" b="0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 </a:t>
            </a:r>
          </a:p>
          <a:p>
            <a:pPr lvl="0" algn="l">
              <a:lnSpc>
                <a:spcPct val="116199"/>
              </a:lnSpc>
            </a:pPr>
            <a:r>
              <a:rPr lang="ko-KR" b="0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방법</a:t>
            </a:r>
            <a:r>
              <a:rPr lang="en-US" b="0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b="0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안내</a:t>
            </a:r>
            <a:r>
              <a:rPr lang="en-US" b="0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] </a:t>
            </a:r>
            <a:r>
              <a:rPr lang="ko-KR" b="0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숙지</a:t>
            </a:r>
          </a:p>
          <a:p>
            <a:pPr lvl="0" algn="l">
              <a:lnSpc>
                <a:spcPct val="116199"/>
              </a:lnSpc>
            </a:pPr>
            <a:r>
              <a:rPr lang="ko-KR" b="0" i="0" u="none" strike="noStrike" dirty="0">
                <a:solidFill>
                  <a:srgbClr val="00000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중부대학교</a:t>
            </a:r>
            <a:r>
              <a:rPr lang="en-US" b="0" i="0" u="none" strike="noStrike" dirty="0">
                <a:solidFill>
                  <a:srgbClr val="00000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b="0" i="0" u="none" strike="noStrike" dirty="0">
                <a:solidFill>
                  <a:srgbClr val="00000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홈페이지</a:t>
            </a:r>
            <a:r>
              <a:rPr lang="en-US" b="0" i="0" u="none" strike="noStrike" dirty="0">
                <a:solidFill>
                  <a:srgbClr val="00000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en-US" b="0" i="0" u="none" strike="noStrike" dirty="0">
                <a:solidFill>
                  <a:srgbClr val="000000"/>
                </a:solidFill>
                <a:latin typeface="+mj-lt"/>
                <a:ea typeface="Cafe24 Ssurround" pitchFamily="2" charset="-127"/>
                <a:cs typeface="Cafe24 Ssurround" pitchFamily="2" charset="-127"/>
              </a:rPr>
              <a:t>→</a:t>
            </a:r>
            <a:r>
              <a:rPr lang="en-US" b="0" i="0" u="none" strike="noStrike" dirty="0">
                <a:solidFill>
                  <a:srgbClr val="00000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b="0" i="0" u="none" strike="noStrike" dirty="0">
                <a:solidFill>
                  <a:srgbClr val="00000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학사공지</a:t>
            </a:r>
          </a:p>
        </p:txBody>
      </p:sp>
      <p:sp>
        <p:nvSpPr>
          <p:cNvPr id="30" name="TextBox 22">
            <a:extLst>
              <a:ext uri="{FF2B5EF4-FFF2-40B4-BE49-F238E27FC236}">
                <a16:creationId xmlns:a16="http://schemas.microsoft.com/office/drawing/2014/main" id="{FFBAEEAA-6968-4036-8B1B-28531591C0EC}"/>
              </a:ext>
            </a:extLst>
          </p:cNvPr>
          <p:cNvSpPr txBox="1"/>
          <p:nvPr/>
        </p:nvSpPr>
        <p:spPr>
          <a:xfrm>
            <a:off x="1642029" y="4098323"/>
            <a:ext cx="3263793" cy="3937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16199"/>
              </a:lnSpc>
            </a:pPr>
            <a:r>
              <a:rPr lang="en-US" b="1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2025</a:t>
            </a:r>
            <a:r>
              <a:rPr lang="ko-KR" b="1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학년도</a:t>
            </a:r>
            <a:r>
              <a:rPr lang="en-US" b="1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b="1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신입생</a:t>
            </a:r>
            <a:r>
              <a:rPr lang="en-US" b="1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b="1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학번</a:t>
            </a:r>
            <a:r>
              <a:rPr lang="en-US" b="1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b="1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조회</a:t>
            </a:r>
          </a:p>
        </p:txBody>
      </p:sp>
      <p:sp>
        <p:nvSpPr>
          <p:cNvPr id="31" name="TextBox 23">
            <a:extLst>
              <a:ext uri="{FF2B5EF4-FFF2-40B4-BE49-F238E27FC236}">
                <a16:creationId xmlns:a16="http://schemas.microsoft.com/office/drawing/2014/main" id="{825F78C9-2F40-4511-A50A-57179FDDD7F9}"/>
              </a:ext>
            </a:extLst>
          </p:cNvPr>
          <p:cNvSpPr txBox="1"/>
          <p:nvPr/>
        </p:nvSpPr>
        <p:spPr>
          <a:xfrm>
            <a:off x="7853434" y="5226592"/>
            <a:ext cx="4978400" cy="3937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16199"/>
              </a:lnSpc>
            </a:pPr>
            <a:r>
              <a:rPr lang="ko-KR" b="1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수강신청</a:t>
            </a:r>
            <a:r>
              <a:rPr lang="en-US" b="1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b="1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사이트</a:t>
            </a:r>
            <a:r>
              <a:rPr lang="en-US" b="1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b="1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접속하기</a:t>
            </a:r>
          </a:p>
        </p:txBody>
      </p:sp>
      <p:sp>
        <p:nvSpPr>
          <p:cNvPr id="32" name="TextBox 24">
            <a:extLst>
              <a:ext uri="{FF2B5EF4-FFF2-40B4-BE49-F238E27FC236}">
                <a16:creationId xmlns:a16="http://schemas.microsoft.com/office/drawing/2014/main" id="{0253CF91-E9DE-4FA5-B2CB-A9AF3F24C91F}"/>
              </a:ext>
            </a:extLst>
          </p:cNvPr>
          <p:cNvSpPr txBox="1"/>
          <p:nvPr/>
        </p:nvSpPr>
        <p:spPr>
          <a:xfrm>
            <a:off x="1642029" y="5376789"/>
            <a:ext cx="1742951" cy="3937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16199"/>
              </a:lnSpc>
            </a:pPr>
            <a:r>
              <a:rPr lang="ko-KR" b="1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수강신청</a:t>
            </a:r>
            <a:r>
              <a:rPr lang="en-US" b="1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b="1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진행</a:t>
            </a:r>
          </a:p>
        </p:txBody>
      </p:sp>
      <p:sp>
        <p:nvSpPr>
          <p:cNvPr id="33" name="TextBox 25">
            <a:extLst>
              <a:ext uri="{FF2B5EF4-FFF2-40B4-BE49-F238E27FC236}">
                <a16:creationId xmlns:a16="http://schemas.microsoft.com/office/drawing/2014/main" id="{B8E35EB6-0947-4B8C-8405-3852C81127E7}"/>
              </a:ext>
            </a:extLst>
          </p:cNvPr>
          <p:cNvSpPr txBox="1"/>
          <p:nvPr/>
        </p:nvSpPr>
        <p:spPr>
          <a:xfrm>
            <a:off x="7801224" y="2194755"/>
            <a:ext cx="3796137" cy="3937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16199"/>
              </a:lnSpc>
            </a:pPr>
            <a:r>
              <a:rPr lang="ko-KR" b="1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졸업기준</a:t>
            </a:r>
            <a:r>
              <a:rPr lang="en-US" b="1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b="1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확인</a:t>
            </a:r>
            <a:r>
              <a:rPr lang="en-US" b="1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b="1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및</a:t>
            </a:r>
            <a:r>
              <a:rPr lang="en-US" b="1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b="1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전공교과목</a:t>
            </a:r>
            <a:r>
              <a:rPr lang="en-US" b="1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b="1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안내</a:t>
            </a:r>
          </a:p>
        </p:txBody>
      </p:sp>
      <p:pic>
        <p:nvPicPr>
          <p:cNvPr id="34" name="Picture 9">
            <a:extLst>
              <a:ext uri="{FF2B5EF4-FFF2-40B4-BE49-F238E27FC236}">
                <a16:creationId xmlns:a16="http://schemas.microsoft.com/office/drawing/2014/main" id="{8706A6B5-9504-4932-A452-A12DBC6472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39741" y="3006815"/>
            <a:ext cx="736022" cy="713258"/>
          </a:xfrm>
          <a:prstGeom prst="rect">
            <a:avLst/>
          </a:prstGeom>
        </p:spPr>
      </p:pic>
      <p:sp>
        <p:nvSpPr>
          <p:cNvPr id="35" name="TextBox 19">
            <a:extLst>
              <a:ext uri="{FF2B5EF4-FFF2-40B4-BE49-F238E27FC236}">
                <a16:creationId xmlns:a16="http://schemas.microsoft.com/office/drawing/2014/main" id="{735AC327-514D-48FB-9876-6F92D3B7844F}"/>
              </a:ext>
            </a:extLst>
          </p:cNvPr>
          <p:cNvSpPr txBox="1"/>
          <p:nvPr/>
        </p:nvSpPr>
        <p:spPr>
          <a:xfrm>
            <a:off x="6669602" y="3011353"/>
            <a:ext cx="876300" cy="6096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2800" dirty="0">
                <a:solidFill>
                  <a:srgbClr val="FEFDF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2</a:t>
            </a:r>
          </a:p>
        </p:txBody>
      </p:sp>
      <p:pic>
        <p:nvPicPr>
          <p:cNvPr id="36" name="Picture 9">
            <a:extLst>
              <a:ext uri="{FF2B5EF4-FFF2-40B4-BE49-F238E27FC236}">
                <a16:creationId xmlns:a16="http://schemas.microsoft.com/office/drawing/2014/main" id="{3E98B40C-C648-4E63-9D0E-923A419E18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5136" y="3968596"/>
            <a:ext cx="736022" cy="713258"/>
          </a:xfrm>
          <a:prstGeom prst="rect">
            <a:avLst/>
          </a:prstGeom>
        </p:spPr>
      </p:pic>
      <p:sp>
        <p:nvSpPr>
          <p:cNvPr id="37" name="TextBox 19">
            <a:extLst>
              <a:ext uri="{FF2B5EF4-FFF2-40B4-BE49-F238E27FC236}">
                <a16:creationId xmlns:a16="http://schemas.microsoft.com/office/drawing/2014/main" id="{DF7C7900-9804-4FA7-88CC-2D489E99AA9C}"/>
              </a:ext>
            </a:extLst>
          </p:cNvPr>
          <p:cNvSpPr txBox="1"/>
          <p:nvPr/>
        </p:nvSpPr>
        <p:spPr>
          <a:xfrm>
            <a:off x="624073" y="4001043"/>
            <a:ext cx="876300" cy="6096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2800" b="0" i="0" u="none" strike="noStrike" dirty="0">
                <a:solidFill>
                  <a:srgbClr val="FEFDF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3</a:t>
            </a:r>
          </a:p>
        </p:txBody>
      </p:sp>
      <p:pic>
        <p:nvPicPr>
          <p:cNvPr id="38" name="Picture 9">
            <a:extLst>
              <a:ext uri="{FF2B5EF4-FFF2-40B4-BE49-F238E27FC236}">
                <a16:creationId xmlns:a16="http://schemas.microsoft.com/office/drawing/2014/main" id="{55237D7B-0696-4A6B-9046-795082AD0E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2394" y="5311164"/>
            <a:ext cx="736022" cy="713258"/>
          </a:xfrm>
          <a:prstGeom prst="rect">
            <a:avLst/>
          </a:prstGeom>
        </p:spPr>
      </p:pic>
      <p:sp>
        <p:nvSpPr>
          <p:cNvPr id="39" name="TextBox 19">
            <a:extLst>
              <a:ext uri="{FF2B5EF4-FFF2-40B4-BE49-F238E27FC236}">
                <a16:creationId xmlns:a16="http://schemas.microsoft.com/office/drawing/2014/main" id="{41C03BB1-7A93-4FB4-9592-DAA3B39C7B43}"/>
              </a:ext>
            </a:extLst>
          </p:cNvPr>
          <p:cNvSpPr txBox="1"/>
          <p:nvPr/>
        </p:nvSpPr>
        <p:spPr>
          <a:xfrm>
            <a:off x="631331" y="5343611"/>
            <a:ext cx="876300" cy="6096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2800" dirty="0">
                <a:solidFill>
                  <a:srgbClr val="FEFDF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5</a:t>
            </a:r>
          </a:p>
        </p:txBody>
      </p:sp>
      <p:pic>
        <p:nvPicPr>
          <p:cNvPr id="40" name="Picture 9">
            <a:extLst>
              <a:ext uri="{FF2B5EF4-FFF2-40B4-BE49-F238E27FC236}">
                <a16:creationId xmlns:a16="http://schemas.microsoft.com/office/drawing/2014/main" id="{29C26771-6887-455D-A36B-9885B6DC0B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72114" y="5086195"/>
            <a:ext cx="736022" cy="713258"/>
          </a:xfrm>
          <a:prstGeom prst="rect">
            <a:avLst/>
          </a:prstGeom>
        </p:spPr>
      </p:pic>
      <p:sp>
        <p:nvSpPr>
          <p:cNvPr id="41" name="TextBox 19">
            <a:extLst>
              <a:ext uri="{FF2B5EF4-FFF2-40B4-BE49-F238E27FC236}">
                <a16:creationId xmlns:a16="http://schemas.microsoft.com/office/drawing/2014/main" id="{C58DA7BD-BC58-4085-9706-CD05A26CCF40}"/>
              </a:ext>
            </a:extLst>
          </p:cNvPr>
          <p:cNvSpPr txBox="1"/>
          <p:nvPr/>
        </p:nvSpPr>
        <p:spPr>
          <a:xfrm>
            <a:off x="6691051" y="5118642"/>
            <a:ext cx="876300" cy="6096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2800" dirty="0">
                <a:solidFill>
                  <a:srgbClr val="FEFDF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4</a:t>
            </a:r>
            <a:endParaRPr lang="en-US" sz="2800" b="0" i="0" u="none" strike="noStrike" dirty="0">
              <a:solidFill>
                <a:srgbClr val="FEFDFD"/>
              </a:solidFill>
              <a:latin typeface="Cafe24 Ssurround" pitchFamily="2" charset="-127"/>
              <a:ea typeface="Cafe24 Ssurround" pitchFamily="2" charset="-127"/>
              <a:cs typeface="Cafe24 Ssurround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370919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9E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자유형 13"/>
          <p:cNvSpPr/>
          <p:nvPr/>
        </p:nvSpPr>
        <p:spPr>
          <a:xfrm>
            <a:off x="0" y="0"/>
            <a:ext cx="12192000" cy="6858000"/>
          </a:xfrm>
          <a:custGeom>
            <a:avLst/>
            <a:gdLst>
              <a:gd name="connsiteX0" fmla="*/ 177338 w 12192000"/>
              <a:gd name="connsiteY0" fmla="*/ 191193 h 6858000"/>
              <a:gd name="connsiteX1" fmla="*/ 177338 w 12192000"/>
              <a:gd name="connsiteY1" fmla="*/ 6666807 h 6858000"/>
              <a:gd name="connsiteX2" fmla="*/ 12014662 w 12192000"/>
              <a:gd name="connsiteY2" fmla="*/ 6666807 h 6858000"/>
              <a:gd name="connsiteX3" fmla="*/ 12014662 w 12192000"/>
              <a:gd name="connsiteY3" fmla="*/ 191193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177338" y="191193"/>
                </a:moveTo>
                <a:lnTo>
                  <a:pt x="177338" y="6666807"/>
                </a:lnTo>
                <a:lnTo>
                  <a:pt x="12014662" y="6666807"/>
                </a:lnTo>
                <a:lnTo>
                  <a:pt x="12014662" y="191193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1" name="TextBox 8">
            <a:extLst>
              <a:ext uri="{FF2B5EF4-FFF2-40B4-BE49-F238E27FC236}">
                <a16:creationId xmlns:a16="http://schemas.microsoft.com/office/drawing/2014/main" id="{DF4870B9-EF87-415E-ACA3-7F8F48164E1C}"/>
              </a:ext>
            </a:extLst>
          </p:cNvPr>
          <p:cNvSpPr txBox="1"/>
          <p:nvPr/>
        </p:nvSpPr>
        <p:spPr>
          <a:xfrm>
            <a:off x="0" y="2099530"/>
            <a:ext cx="12192000" cy="1453853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4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[2025</a:t>
            </a:r>
            <a:r>
              <a:rPr lang="ko-KR" sz="4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학년도</a:t>
            </a:r>
            <a:r>
              <a:rPr lang="en-US" sz="4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1</a:t>
            </a:r>
            <a:r>
              <a:rPr lang="ko-KR" sz="4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학기</a:t>
            </a:r>
            <a:r>
              <a:rPr lang="en-US" sz="4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4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신입생</a:t>
            </a:r>
            <a:r>
              <a:rPr lang="en-US" sz="4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4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수강신청</a:t>
            </a:r>
            <a:r>
              <a:rPr lang="en-US" sz="4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4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방법</a:t>
            </a:r>
            <a:r>
              <a:rPr lang="en-US" sz="4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4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안내</a:t>
            </a:r>
            <a:r>
              <a:rPr lang="en-US" sz="4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] </a:t>
            </a:r>
            <a:r>
              <a:rPr lang="en-US" sz="4400" b="0" i="0" u="none" strike="noStrike" dirty="0">
                <a:latin typeface="+mj-lt"/>
                <a:ea typeface="Cafe24 Ssurround" pitchFamily="2" charset="-127"/>
                <a:cs typeface="Cafe24 Ssurround" pitchFamily="2" charset="-127"/>
              </a:rPr>
              <a:t>※</a:t>
            </a:r>
            <a:r>
              <a:rPr lang="ko-KR" sz="4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숙지</a:t>
            </a:r>
            <a:r>
              <a:rPr lang="en-US" sz="4400" b="0" i="0" u="none" strike="noStrike" dirty="0">
                <a:latin typeface="+mj-lt"/>
                <a:ea typeface="Cafe24 Ssurround" pitchFamily="2" charset="-127"/>
                <a:cs typeface="Cafe24 Ssurround" pitchFamily="2" charset="-127"/>
              </a:rPr>
              <a:t>※</a:t>
            </a:r>
          </a:p>
        </p:txBody>
      </p:sp>
      <p:sp>
        <p:nvSpPr>
          <p:cNvPr id="12" name="TextBox 9">
            <a:extLst>
              <a:ext uri="{FF2B5EF4-FFF2-40B4-BE49-F238E27FC236}">
                <a16:creationId xmlns:a16="http://schemas.microsoft.com/office/drawing/2014/main" id="{C1A13B76-08C3-4A16-93E1-ECE0FC560825}"/>
              </a:ext>
            </a:extLst>
          </p:cNvPr>
          <p:cNvSpPr txBox="1"/>
          <p:nvPr/>
        </p:nvSpPr>
        <p:spPr>
          <a:xfrm>
            <a:off x="1873250" y="3726854"/>
            <a:ext cx="8445500" cy="5334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ctr">
              <a:lnSpc>
                <a:spcPct val="148570"/>
              </a:lnSpc>
            </a:pPr>
            <a:r>
              <a:rPr lang="en-US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· </a:t>
            </a:r>
            <a:r>
              <a:rPr lang="ko-KR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중부대학교</a:t>
            </a:r>
            <a:r>
              <a:rPr lang="en-US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학교</a:t>
            </a:r>
            <a:r>
              <a:rPr lang="en-US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홈페이지</a:t>
            </a:r>
            <a:r>
              <a:rPr lang="en-US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en-US" b="0" i="0" u="none" strike="noStrike" dirty="0">
                <a:latin typeface="+mj-lt"/>
                <a:ea typeface="Cafe24 Ssurround" pitchFamily="2" charset="-127"/>
                <a:cs typeface="Cafe24 Ssurround" pitchFamily="2" charset="-127"/>
              </a:rPr>
              <a:t>→</a:t>
            </a:r>
            <a:r>
              <a:rPr lang="en-US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학사공지</a:t>
            </a:r>
          </a:p>
        </p:txBody>
      </p:sp>
      <p:pic>
        <p:nvPicPr>
          <p:cNvPr id="13" name="Picture 11">
            <a:extLst>
              <a:ext uri="{FF2B5EF4-FFF2-40B4-BE49-F238E27FC236}">
                <a16:creationId xmlns:a16="http://schemas.microsoft.com/office/drawing/2014/main" id="{77156864-C79D-4F18-B31D-C24AB85E55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8317" y="665733"/>
            <a:ext cx="1231900" cy="1193800"/>
          </a:xfrm>
          <a:prstGeom prst="rect">
            <a:avLst/>
          </a:prstGeom>
        </p:spPr>
      </p:pic>
      <p:sp>
        <p:nvSpPr>
          <p:cNvPr id="19" name="TextBox 12">
            <a:extLst>
              <a:ext uri="{FF2B5EF4-FFF2-40B4-BE49-F238E27FC236}">
                <a16:creationId xmlns:a16="http://schemas.microsoft.com/office/drawing/2014/main" id="{85C2B62D-3AB2-4CE9-9F21-BE91EA68B68C}"/>
              </a:ext>
            </a:extLst>
          </p:cNvPr>
          <p:cNvSpPr txBox="1"/>
          <p:nvPr/>
        </p:nvSpPr>
        <p:spPr>
          <a:xfrm>
            <a:off x="5576117" y="915466"/>
            <a:ext cx="876300" cy="6096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4000" b="0" i="0" u="none" strike="noStrike" dirty="0">
                <a:solidFill>
                  <a:srgbClr val="FEFDF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1</a:t>
            </a:r>
            <a:endParaRPr lang="en-US" sz="2000" b="0" i="0" u="none" strike="noStrike" dirty="0">
              <a:solidFill>
                <a:srgbClr val="FEFDFD"/>
              </a:solidFill>
              <a:latin typeface="Cafe24 Ssurround" pitchFamily="2" charset="-127"/>
              <a:ea typeface="Cafe24 Ssurround" pitchFamily="2" charset="-127"/>
              <a:cs typeface="Cafe24 Ssurround" pitchFamily="2" charset="-127"/>
            </a:endParaRPr>
          </a:p>
        </p:txBody>
      </p:sp>
      <p:sp>
        <p:nvSpPr>
          <p:cNvPr id="21" name="TextBox 13">
            <a:extLst>
              <a:ext uri="{FF2B5EF4-FFF2-40B4-BE49-F238E27FC236}">
                <a16:creationId xmlns:a16="http://schemas.microsoft.com/office/drawing/2014/main" id="{60A1D889-2F1B-4357-9D9E-5BEB3A9B107F}"/>
              </a:ext>
            </a:extLst>
          </p:cNvPr>
          <p:cNvSpPr txBox="1"/>
          <p:nvPr/>
        </p:nvSpPr>
        <p:spPr>
          <a:xfrm>
            <a:off x="-2335384" y="5722478"/>
            <a:ext cx="16395700" cy="5334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ctr">
              <a:lnSpc>
                <a:spcPct val="148570"/>
              </a:lnSpc>
            </a:pPr>
            <a:r>
              <a:rPr lang="en-US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| </a:t>
            </a:r>
            <a:r>
              <a:rPr lang="ko-KR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신입생</a:t>
            </a:r>
            <a:r>
              <a:rPr lang="en-US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수강신청</a:t>
            </a:r>
            <a:r>
              <a:rPr lang="en-US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일정</a:t>
            </a:r>
            <a:r>
              <a:rPr lang="en-US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| 2026.02.25(</a:t>
            </a:r>
            <a:r>
              <a:rPr lang="ko-KR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수</a:t>
            </a:r>
            <a:r>
              <a:rPr lang="en-US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) 10:00 ~ 2025.02.27(</a:t>
            </a:r>
            <a:r>
              <a:rPr lang="ko-KR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금</a:t>
            </a:r>
            <a:r>
              <a:rPr lang="en-US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) 16:00</a:t>
            </a:r>
          </a:p>
        </p:txBody>
      </p:sp>
    </p:spTree>
    <p:extLst>
      <p:ext uri="{BB962C8B-B14F-4D97-AF65-F5344CB8AC3E}">
        <p14:creationId xmlns:p14="http://schemas.microsoft.com/office/powerpoint/2010/main" val="30543145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9E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자유형 13"/>
          <p:cNvSpPr/>
          <p:nvPr/>
        </p:nvSpPr>
        <p:spPr>
          <a:xfrm>
            <a:off x="0" y="0"/>
            <a:ext cx="12192000" cy="6858000"/>
          </a:xfrm>
          <a:custGeom>
            <a:avLst/>
            <a:gdLst>
              <a:gd name="connsiteX0" fmla="*/ 177338 w 12192000"/>
              <a:gd name="connsiteY0" fmla="*/ 191193 h 6858000"/>
              <a:gd name="connsiteX1" fmla="*/ 177338 w 12192000"/>
              <a:gd name="connsiteY1" fmla="*/ 6666807 h 6858000"/>
              <a:gd name="connsiteX2" fmla="*/ 12014662 w 12192000"/>
              <a:gd name="connsiteY2" fmla="*/ 6666807 h 6858000"/>
              <a:gd name="connsiteX3" fmla="*/ 12014662 w 12192000"/>
              <a:gd name="connsiteY3" fmla="*/ 191193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177338" y="191193"/>
                </a:moveTo>
                <a:lnTo>
                  <a:pt x="177338" y="6666807"/>
                </a:lnTo>
                <a:lnTo>
                  <a:pt x="12014662" y="6666807"/>
                </a:lnTo>
                <a:lnTo>
                  <a:pt x="12014662" y="191193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pic>
        <p:nvPicPr>
          <p:cNvPr id="13" name="Picture 4">
            <a:extLst>
              <a:ext uri="{FF2B5EF4-FFF2-40B4-BE49-F238E27FC236}">
                <a16:creationId xmlns:a16="http://schemas.microsoft.com/office/drawing/2014/main" id="{8F00DC53-E75A-4742-B495-14B05FC405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17030700" y="2082800"/>
            <a:ext cx="1130300" cy="609600"/>
          </a:xfrm>
          <a:prstGeom prst="rect">
            <a:avLst/>
          </a:prstGeom>
        </p:spPr>
      </p:pic>
      <p:pic>
        <p:nvPicPr>
          <p:cNvPr id="17" name="Picture 5">
            <a:extLst>
              <a:ext uri="{FF2B5EF4-FFF2-40B4-BE49-F238E27FC236}">
                <a16:creationId xmlns:a16="http://schemas.microsoft.com/office/drawing/2014/main" id="{486062A0-D1D2-4E3C-9EC9-CB9DF1E3443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17030700" y="3454400"/>
            <a:ext cx="1130300" cy="609600"/>
          </a:xfrm>
          <a:prstGeom prst="rect">
            <a:avLst/>
          </a:prstGeom>
        </p:spPr>
      </p:pic>
      <p:pic>
        <p:nvPicPr>
          <p:cNvPr id="19" name="Picture 6">
            <a:extLst>
              <a:ext uri="{FF2B5EF4-FFF2-40B4-BE49-F238E27FC236}">
                <a16:creationId xmlns:a16="http://schemas.microsoft.com/office/drawing/2014/main" id="{107708D5-7122-4E7B-A36E-1C29EDFD73C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17030700" y="6159500"/>
            <a:ext cx="1130300" cy="609600"/>
          </a:xfrm>
          <a:prstGeom prst="rect">
            <a:avLst/>
          </a:prstGeom>
        </p:spPr>
      </p:pic>
      <p:pic>
        <p:nvPicPr>
          <p:cNvPr id="21" name="Picture 8">
            <a:extLst>
              <a:ext uri="{FF2B5EF4-FFF2-40B4-BE49-F238E27FC236}">
                <a16:creationId xmlns:a16="http://schemas.microsoft.com/office/drawing/2014/main" id="{EDF5F3DC-0572-4650-B985-18485873E1A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8833" y="1752600"/>
            <a:ext cx="11258709" cy="4000500"/>
          </a:xfrm>
          <a:prstGeom prst="rect">
            <a:avLst/>
          </a:prstGeom>
        </p:spPr>
      </p:pic>
      <p:sp>
        <p:nvSpPr>
          <p:cNvPr id="23" name="TextBox 9">
            <a:extLst>
              <a:ext uri="{FF2B5EF4-FFF2-40B4-BE49-F238E27FC236}">
                <a16:creationId xmlns:a16="http://schemas.microsoft.com/office/drawing/2014/main" id="{FE01CFFF-332B-497B-812C-252140A7D484}"/>
              </a:ext>
            </a:extLst>
          </p:cNvPr>
          <p:cNvSpPr txBox="1"/>
          <p:nvPr/>
        </p:nvSpPr>
        <p:spPr>
          <a:xfrm>
            <a:off x="1516743" y="431800"/>
            <a:ext cx="7482114" cy="8890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07899"/>
              </a:lnSpc>
            </a:pPr>
            <a:r>
              <a:rPr lang="ko-KR" sz="4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졸업기준</a:t>
            </a:r>
            <a:r>
              <a:rPr lang="en-US" sz="4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4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확인</a:t>
            </a:r>
            <a:r>
              <a:rPr lang="en-US" sz="4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4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및</a:t>
            </a:r>
            <a:r>
              <a:rPr lang="en-US" sz="4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4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전공교과목</a:t>
            </a:r>
            <a:r>
              <a:rPr lang="en-US" sz="4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4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안내</a:t>
            </a:r>
          </a:p>
        </p:txBody>
      </p:sp>
      <p:pic>
        <p:nvPicPr>
          <p:cNvPr id="24" name="Picture 11">
            <a:extLst>
              <a:ext uri="{FF2B5EF4-FFF2-40B4-BE49-F238E27FC236}">
                <a16:creationId xmlns:a16="http://schemas.microsoft.com/office/drawing/2014/main" id="{BEB3CA6F-ABB9-498C-AC91-44BD2FD866C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7543" y="419100"/>
            <a:ext cx="1104900" cy="1066800"/>
          </a:xfrm>
          <a:prstGeom prst="rect">
            <a:avLst/>
          </a:prstGeom>
        </p:spPr>
      </p:pic>
      <p:sp>
        <p:nvSpPr>
          <p:cNvPr id="25" name="TextBox 12">
            <a:extLst>
              <a:ext uri="{FF2B5EF4-FFF2-40B4-BE49-F238E27FC236}">
                <a16:creationId xmlns:a16="http://schemas.microsoft.com/office/drawing/2014/main" id="{AE87089A-1048-4E50-8C86-4BC7E1ACD002}"/>
              </a:ext>
            </a:extLst>
          </p:cNvPr>
          <p:cNvSpPr txBox="1"/>
          <p:nvPr/>
        </p:nvSpPr>
        <p:spPr>
          <a:xfrm>
            <a:off x="449943" y="660400"/>
            <a:ext cx="800100" cy="5588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3600" b="0" i="0" u="none" strike="noStrike" dirty="0">
                <a:solidFill>
                  <a:srgbClr val="FEFDF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2</a:t>
            </a:r>
          </a:p>
        </p:txBody>
      </p:sp>
      <p:sp>
        <p:nvSpPr>
          <p:cNvPr id="26" name="TextBox 13">
            <a:extLst>
              <a:ext uri="{FF2B5EF4-FFF2-40B4-BE49-F238E27FC236}">
                <a16:creationId xmlns:a16="http://schemas.microsoft.com/office/drawing/2014/main" id="{D7D62FD3-CC68-4FD7-9687-55ED8C39299E}"/>
              </a:ext>
            </a:extLst>
          </p:cNvPr>
          <p:cNvSpPr txBox="1"/>
          <p:nvPr/>
        </p:nvSpPr>
        <p:spPr>
          <a:xfrm>
            <a:off x="1567543" y="1104900"/>
            <a:ext cx="5334000" cy="3937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57700"/>
              </a:lnSpc>
            </a:pPr>
            <a:r>
              <a:rPr lang="ko-KR" sz="16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전공</a:t>
            </a:r>
            <a:r>
              <a:rPr lang="en-US" sz="16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(</a:t>
            </a:r>
            <a:r>
              <a:rPr lang="ko-KR" sz="16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학과</a:t>
            </a:r>
            <a:r>
              <a:rPr lang="en-US" sz="16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)</a:t>
            </a:r>
            <a:r>
              <a:rPr lang="ko-KR" sz="16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별</a:t>
            </a:r>
            <a:r>
              <a:rPr lang="en-US" sz="16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16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졸업이수</a:t>
            </a:r>
            <a:r>
              <a:rPr lang="en-US" sz="16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16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기준</a:t>
            </a:r>
          </a:p>
        </p:txBody>
      </p:sp>
      <p:sp>
        <p:nvSpPr>
          <p:cNvPr id="27" name="TextBox 14">
            <a:extLst>
              <a:ext uri="{FF2B5EF4-FFF2-40B4-BE49-F238E27FC236}">
                <a16:creationId xmlns:a16="http://schemas.microsoft.com/office/drawing/2014/main" id="{5805D612-BBC0-4C95-95BE-CE49E7977BF4}"/>
              </a:ext>
            </a:extLst>
          </p:cNvPr>
          <p:cNvSpPr txBox="1"/>
          <p:nvPr/>
        </p:nvSpPr>
        <p:spPr>
          <a:xfrm>
            <a:off x="1402443" y="5797550"/>
            <a:ext cx="8701314" cy="10160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ctr">
              <a:lnSpc>
                <a:spcPct val="148570"/>
              </a:lnSpc>
            </a:pPr>
            <a:r>
              <a:rPr lang="en-US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· </a:t>
            </a:r>
            <a:r>
              <a:rPr lang="ko-KR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중부대학교</a:t>
            </a:r>
            <a:r>
              <a:rPr lang="en-US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학교</a:t>
            </a:r>
            <a:r>
              <a:rPr lang="en-US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홈페이지</a:t>
            </a:r>
            <a:r>
              <a:rPr lang="en-US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&gt; </a:t>
            </a:r>
            <a:r>
              <a:rPr lang="ko-KR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학사정보</a:t>
            </a:r>
            <a:r>
              <a:rPr lang="en-US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&gt; </a:t>
            </a:r>
            <a:r>
              <a:rPr lang="ko-KR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학사안내</a:t>
            </a:r>
            <a:r>
              <a:rPr lang="en-US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&gt; </a:t>
            </a:r>
            <a:r>
              <a:rPr lang="ko-KR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교육과정</a:t>
            </a:r>
            <a:r>
              <a:rPr lang="en-US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클릭</a:t>
            </a:r>
            <a:r>
              <a:rPr lang="en-US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후</a:t>
            </a:r>
            <a:r>
              <a:rPr lang="en-US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&gt;</a:t>
            </a:r>
          </a:p>
          <a:p>
            <a:pPr lvl="0" algn="ctr">
              <a:lnSpc>
                <a:spcPct val="148570"/>
              </a:lnSpc>
            </a:pPr>
            <a:r>
              <a:rPr lang="en-US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 </a:t>
            </a:r>
            <a:r>
              <a:rPr lang="ko-KR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아래</a:t>
            </a:r>
            <a:r>
              <a:rPr lang="en-US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페이지</a:t>
            </a:r>
            <a:r>
              <a:rPr lang="en-US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하단</a:t>
            </a:r>
            <a:r>
              <a:rPr lang="en-US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첨부파일</a:t>
            </a:r>
            <a:r>
              <a:rPr lang="en-US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(</a:t>
            </a:r>
            <a:r>
              <a:rPr lang="ko-KR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교육과정</a:t>
            </a:r>
            <a:r>
              <a:rPr lang="en-US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졸업기준</a:t>
            </a:r>
            <a:r>
              <a:rPr lang="en-US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) </a:t>
            </a:r>
            <a:r>
              <a:rPr lang="ko-KR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참조</a:t>
            </a:r>
            <a:r>
              <a:rPr lang="en-US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요망</a:t>
            </a:r>
            <a:r>
              <a:rPr lang="en-US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8257611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9E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자유형 13"/>
          <p:cNvSpPr/>
          <p:nvPr/>
        </p:nvSpPr>
        <p:spPr>
          <a:xfrm>
            <a:off x="0" y="0"/>
            <a:ext cx="12192000" cy="6858000"/>
          </a:xfrm>
          <a:custGeom>
            <a:avLst/>
            <a:gdLst>
              <a:gd name="connsiteX0" fmla="*/ 177338 w 12192000"/>
              <a:gd name="connsiteY0" fmla="*/ 191193 h 6858000"/>
              <a:gd name="connsiteX1" fmla="*/ 177338 w 12192000"/>
              <a:gd name="connsiteY1" fmla="*/ 6666807 h 6858000"/>
              <a:gd name="connsiteX2" fmla="*/ 12014662 w 12192000"/>
              <a:gd name="connsiteY2" fmla="*/ 6666807 h 6858000"/>
              <a:gd name="connsiteX3" fmla="*/ 12014662 w 12192000"/>
              <a:gd name="connsiteY3" fmla="*/ 191193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177338" y="191193"/>
                </a:moveTo>
                <a:lnTo>
                  <a:pt x="177338" y="6666807"/>
                </a:lnTo>
                <a:lnTo>
                  <a:pt x="12014662" y="6666807"/>
                </a:lnTo>
                <a:lnTo>
                  <a:pt x="12014662" y="191193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graphicFrame>
        <p:nvGraphicFramePr>
          <p:cNvPr id="11" name="Table 8">
            <a:extLst>
              <a:ext uri="{FF2B5EF4-FFF2-40B4-BE49-F238E27FC236}">
                <a16:creationId xmlns:a16="http://schemas.microsoft.com/office/drawing/2014/main" id="{7DEC9017-70DA-4143-8066-97C9374B0E8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8720283"/>
              </p:ext>
            </p:extLst>
          </p:nvPr>
        </p:nvGraphicFramePr>
        <p:xfrm>
          <a:off x="317499" y="2069147"/>
          <a:ext cx="11557001" cy="3315654"/>
        </p:xfrm>
        <a:graphic>
          <a:graphicData uri="http://schemas.openxmlformats.org/drawingml/2006/table">
            <a:tbl>
              <a:tblPr/>
              <a:tblGrid>
                <a:gridCol w="152089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485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4750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3821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5963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1916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3640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9004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536401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858242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536401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382663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582860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</a:tblGrid>
              <a:tr h="1387823"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sz="20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학부</a:t>
                      </a:r>
                      <a:endParaRPr lang="en-US" sz="1200" dirty="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EFC5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sz="20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학과</a:t>
                      </a:r>
                      <a:endParaRPr lang="en-US" sz="1200" dirty="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EFC5"/>
                    </a:solidFill>
                  </a:tcPr>
                </a:tc>
                <a:tc gridSpan="4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20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①</a:t>
                      </a:r>
                      <a:r>
                        <a:rPr lang="ko-KR" sz="20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교양</a:t>
                      </a:r>
                      <a:endParaRPr lang="en-US" sz="1200" dirty="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EFC5"/>
                    </a:solidFill>
                  </a:tcPr>
                </a:tc>
                <a:tc hMerge="1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EFC5"/>
                    </a:solidFill>
                  </a:tcPr>
                </a:tc>
                <a:tc hMerge="1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EFC5"/>
                    </a:solidFill>
                  </a:tcPr>
                </a:tc>
                <a:tc hMerge="1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EFC5"/>
                    </a:solidFill>
                  </a:tcPr>
                </a:tc>
                <a:tc gridSpan="4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20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②</a:t>
                      </a:r>
                      <a:r>
                        <a:rPr lang="ko-KR" sz="20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전공</a:t>
                      </a:r>
                      <a:endParaRPr lang="en-US" sz="1200" dirty="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EFC5"/>
                    </a:solidFill>
                  </a:tcPr>
                </a:tc>
                <a:tc hMerge="1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EFC5"/>
                    </a:solidFill>
                  </a:tcPr>
                </a:tc>
                <a:tc hMerge="1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EFC5"/>
                    </a:solidFill>
                  </a:tcPr>
                </a:tc>
                <a:tc hMerge="1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EFC5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sz="20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복수전공</a:t>
                      </a:r>
                      <a:endParaRPr lang="en-US" sz="1200" dirty="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EFC5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sz="2000" b="0" i="0" u="none" strike="noStrike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부전공</a:t>
                      </a:r>
                      <a:endParaRPr lang="en-US" sz="120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EFC5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sz="2000" b="0" i="0" u="none" strike="noStrike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졸업최소</a:t>
                      </a:r>
                      <a:endParaRPr lang="en-US" sz="120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  <a:p>
                      <a:pPr lvl="0" algn="ctr">
                        <a:lnSpc>
                          <a:spcPct val="91714"/>
                        </a:lnSpc>
                      </a:pPr>
                      <a:r>
                        <a:rPr lang="ko-KR" sz="2000" b="0" i="0" u="none" strike="noStrike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이수학점</a:t>
                      </a: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EFC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16556">
                <a:tc rowSpan="3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altLang="en-US" sz="20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문화예술</a:t>
                      </a:r>
                      <a:endParaRPr lang="en-US" altLang="ko-KR" sz="2000" b="0" i="0" u="none" strike="noStrike" dirty="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altLang="en-US" sz="20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체육</a:t>
                      </a:r>
                      <a:r>
                        <a:rPr lang="ko-KR" sz="20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학부</a:t>
                      </a:r>
                      <a:endParaRPr lang="en-US" sz="1200" dirty="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3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altLang="en-US" sz="2000" dirty="0" err="1" smtClean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스포츠재활</a:t>
                      </a:r>
                      <a:endParaRPr lang="en-US" altLang="ko-KR" sz="2000" dirty="0" smtClean="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altLang="en-US" sz="2000" dirty="0" err="1" smtClean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복지학전공</a:t>
                      </a:r>
                      <a:endParaRPr lang="en-US" altLang="ko-KR" sz="2000" dirty="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sz="20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기초교양</a:t>
                      </a:r>
                      <a:endParaRPr lang="en-US" sz="1200" dirty="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sz="18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핵심교양</a:t>
                      </a:r>
                      <a:endParaRPr lang="en-US" sz="1100" dirty="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sz="20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자유교양</a:t>
                      </a:r>
                      <a:endParaRPr lang="en-US" sz="1200" dirty="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sz="20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소계</a:t>
                      </a:r>
                      <a:endParaRPr lang="en-US" sz="1200" dirty="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sz="2000" b="0" i="0" u="none" strike="noStrike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전공기초</a:t>
                      </a:r>
                      <a:endParaRPr lang="en-US" sz="120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sz="20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전공필수</a:t>
                      </a:r>
                      <a:endParaRPr lang="en-US" sz="1200" dirty="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20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(</a:t>
                      </a:r>
                      <a:r>
                        <a:rPr lang="ko-KR" sz="20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전기</a:t>
                      </a:r>
                      <a:r>
                        <a:rPr lang="en-US" sz="20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+</a:t>
                      </a:r>
                      <a:r>
                        <a:rPr lang="ko-KR" sz="20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전선</a:t>
                      </a:r>
                      <a:r>
                        <a:rPr lang="en-US" sz="20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+</a:t>
                      </a:r>
                      <a:r>
                        <a:rPr lang="ko-KR" sz="2000" b="0" i="0" u="none" strike="noStrike" dirty="0" err="1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전필</a:t>
                      </a:r>
                      <a:r>
                        <a:rPr lang="en-US" sz="20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) </a:t>
                      </a:r>
                      <a:r>
                        <a:rPr lang="ko-KR" sz="20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소계</a:t>
                      </a:r>
                      <a:endParaRPr lang="en-US" sz="1200" dirty="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3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20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36</a:t>
                      </a:r>
                      <a:endParaRPr lang="en-US" sz="1200" dirty="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3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20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18</a:t>
                      </a:r>
                      <a:endParaRPr lang="en-US" sz="1200" dirty="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3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20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130</a:t>
                      </a:r>
                      <a:endParaRPr lang="en-US" sz="1200" dirty="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16556">
                <a:tc vMerge="1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20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14</a:t>
                      </a:r>
                      <a:endParaRPr lang="en-US" sz="1200" dirty="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20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7</a:t>
                      </a:r>
                      <a:endParaRPr lang="en-US" sz="1200" dirty="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20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12</a:t>
                      </a:r>
                      <a:endParaRPr lang="en-US" sz="1200" dirty="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20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33~46</a:t>
                      </a:r>
                      <a:endParaRPr lang="en-US" sz="1200" dirty="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sz="20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기초</a:t>
                      </a:r>
                      <a:endParaRPr lang="en-US" sz="1200" dirty="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sz="20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진로</a:t>
                      </a:r>
                      <a:endParaRPr lang="en-US" sz="1200" dirty="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94719">
                <a:tc vMerge="1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2000" b="0" i="0" u="none" strike="noStrike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6</a:t>
                      </a:r>
                      <a:endParaRPr lang="en-US" sz="120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2000" b="0" i="0" u="none" strike="noStrike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4</a:t>
                      </a:r>
                      <a:endParaRPr lang="en-US" sz="120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20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15</a:t>
                      </a:r>
                      <a:endParaRPr lang="en-US" sz="1200" dirty="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20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76</a:t>
                      </a:r>
                      <a:endParaRPr lang="en-US" sz="1200" dirty="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12" name="Picture 11">
            <a:extLst>
              <a:ext uri="{FF2B5EF4-FFF2-40B4-BE49-F238E27FC236}">
                <a16:creationId xmlns:a16="http://schemas.microsoft.com/office/drawing/2014/main" id="{D279FC7F-D625-4038-8761-698B77CD0C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6399" y="363045"/>
            <a:ext cx="952500" cy="919655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05391427-D951-4120-B171-111694192553}"/>
              </a:ext>
            </a:extLst>
          </p:cNvPr>
          <p:cNvSpPr txBox="1"/>
          <p:nvPr/>
        </p:nvSpPr>
        <p:spPr>
          <a:xfrm>
            <a:off x="469899" y="508000"/>
            <a:ext cx="800100" cy="5588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3100" b="0" i="0" u="none" strike="noStrike" dirty="0">
                <a:solidFill>
                  <a:srgbClr val="FEFDF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2</a:t>
            </a:r>
          </a:p>
        </p:txBody>
      </p:sp>
      <p:sp>
        <p:nvSpPr>
          <p:cNvPr id="17" name="TextBox 13">
            <a:extLst>
              <a:ext uri="{FF2B5EF4-FFF2-40B4-BE49-F238E27FC236}">
                <a16:creationId xmlns:a16="http://schemas.microsoft.com/office/drawing/2014/main" id="{EC163FED-37AE-4988-8BD7-4D012F022754}"/>
              </a:ext>
            </a:extLst>
          </p:cNvPr>
          <p:cNvSpPr txBox="1"/>
          <p:nvPr/>
        </p:nvSpPr>
        <p:spPr>
          <a:xfrm>
            <a:off x="1422398" y="1041399"/>
            <a:ext cx="8034117" cy="3937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57700"/>
              </a:lnSpc>
            </a:pP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전공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(</a:t>
            </a: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학과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)</a:t>
            </a: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별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졸업이수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기준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- 25</a:t>
            </a: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학번</a:t>
            </a:r>
            <a:r>
              <a:rPr lang="en-US" alt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alt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이후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졸업이수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학점</a:t>
            </a:r>
          </a:p>
        </p:txBody>
      </p:sp>
      <p:sp>
        <p:nvSpPr>
          <p:cNvPr id="19" name="TextBox 9">
            <a:extLst>
              <a:ext uri="{FF2B5EF4-FFF2-40B4-BE49-F238E27FC236}">
                <a16:creationId xmlns:a16="http://schemas.microsoft.com/office/drawing/2014/main" id="{10F1406B-1E17-46E1-BD39-0388405D9DFE}"/>
              </a:ext>
            </a:extLst>
          </p:cNvPr>
          <p:cNvSpPr txBox="1"/>
          <p:nvPr/>
        </p:nvSpPr>
        <p:spPr>
          <a:xfrm>
            <a:off x="1422399" y="363045"/>
            <a:ext cx="7482114" cy="8890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07899"/>
              </a:lnSpc>
            </a:pPr>
            <a:r>
              <a:rPr lang="ko-KR" sz="4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졸업기준</a:t>
            </a:r>
            <a:r>
              <a:rPr lang="en-US" sz="4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4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확인</a:t>
            </a:r>
            <a:r>
              <a:rPr lang="en-US" sz="4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4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및</a:t>
            </a:r>
            <a:r>
              <a:rPr lang="en-US" sz="4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4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전공교과목</a:t>
            </a:r>
            <a:r>
              <a:rPr lang="en-US" sz="4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4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안내</a:t>
            </a:r>
          </a:p>
        </p:txBody>
      </p:sp>
      <p:sp>
        <p:nvSpPr>
          <p:cNvPr id="21" name="TextBox 14">
            <a:extLst>
              <a:ext uri="{FF2B5EF4-FFF2-40B4-BE49-F238E27FC236}">
                <a16:creationId xmlns:a16="http://schemas.microsoft.com/office/drawing/2014/main" id="{AB7726D6-B441-4D3B-B85A-8F6D64616BF8}"/>
              </a:ext>
            </a:extLst>
          </p:cNvPr>
          <p:cNvSpPr txBox="1"/>
          <p:nvPr/>
        </p:nvSpPr>
        <p:spPr>
          <a:xfrm>
            <a:off x="1358899" y="5435600"/>
            <a:ext cx="8788400" cy="4572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ctr">
              <a:lnSpc>
                <a:spcPct val="148570"/>
              </a:lnSpc>
            </a:pPr>
            <a:r>
              <a:rPr lang="en-US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※</a:t>
            </a:r>
            <a:r>
              <a:rPr lang="en-US" altLang="ko-KR" b="0" i="0" u="none" strike="noStrike" dirty="0">
                <a:solidFill>
                  <a:srgbClr val="FC5230"/>
                </a:solidFill>
                <a:latin typeface="굴림" panose="020B0600000101010101" pitchFamily="50" charset="-127"/>
                <a:ea typeface="굴림" panose="020B0600000101010101" pitchFamily="50" charset="-127"/>
                <a:cs typeface="Cafe24 Ssurround" pitchFamily="2" charset="-127"/>
              </a:rPr>
              <a:t>※</a:t>
            </a:r>
            <a:r>
              <a:rPr lang="ko-KR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졸업을</a:t>
            </a:r>
            <a:r>
              <a:rPr lang="en-US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위해서는</a:t>
            </a:r>
            <a:r>
              <a:rPr lang="en-US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위</a:t>
            </a:r>
            <a:r>
              <a:rPr lang="en-US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표의</a:t>
            </a:r>
            <a:r>
              <a:rPr lang="en-US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교양</a:t>
            </a:r>
            <a:r>
              <a:rPr lang="en-US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및</a:t>
            </a:r>
            <a:r>
              <a:rPr lang="en-US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전공</a:t>
            </a:r>
            <a:r>
              <a:rPr lang="en-US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졸업학점의</a:t>
            </a:r>
            <a:r>
              <a:rPr lang="en-US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최소이수학점을</a:t>
            </a:r>
            <a:r>
              <a:rPr lang="en-US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충족해야</a:t>
            </a:r>
            <a:r>
              <a:rPr lang="en-US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함</a:t>
            </a:r>
            <a:r>
              <a:rPr lang="en-US" b="0" i="0" u="none" strike="noStrike" dirty="0">
                <a:solidFill>
                  <a:srgbClr val="FC5230"/>
                </a:solidFill>
                <a:latin typeface="굴림" panose="020B0600000101010101" pitchFamily="50" charset="-127"/>
                <a:ea typeface="굴림" panose="020B0600000101010101" pitchFamily="50" charset="-127"/>
                <a:cs typeface="Cafe24 Ssurround" pitchFamily="2" charset="-127"/>
              </a:rPr>
              <a:t>※</a:t>
            </a:r>
          </a:p>
          <a:p>
            <a:pPr lvl="0" algn="ctr">
              <a:lnSpc>
                <a:spcPct val="148570"/>
              </a:lnSpc>
            </a:pPr>
            <a:endParaRPr lang="en-US" b="0" i="0" u="none" strike="noStrike" dirty="0">
              <a:solidFill>
                <a:srgbClr val="FC5230"/>
              </a:solidFill>
              <a:latin typeface="굴림" panose="020B0600000101010101" pitchFamily="50" charset="-127"/>
              <a:ea typeface="굴림" panose="020B0600000101010101" pitchFamily="50" charset="-127"/>
              <a:cs typeface="Cafe24 Ssurround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3652404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9E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자유형 13"/>
          <p:cNvSpPr/>
          <p:nvPr/>
        </p:nvSpPr>
        <p:spPr>
          <a:xfrm>
            <a:off x="0" y="0"/>
            <a:ext cx="12192000" cy="6858000"/>
          </a:xfrm>
          <a:custGeom>
            <a:avLst/>
            <a:gdLst>
              <a:gd name="connsiteX0" fmla="*/ 177338 w 12192000"/>
              <a:gd name="connsiteY0" fmla="*/ 191193 h 6858000"/>
              <a:gd name="connsiteX1" fmla="*/ 177338 w 12192000"/>
              <a:gd name="connsiteY1" fmla="*/ 6666807 h 6858000"/>
              <a:gd name="connsiteX2" fmla="*/ 12014662 w 12192000"/>
              <a:gd name="connsiteY2" fmla="*/ 6666807 h 6858000"/>
              <a:gd name="connsiteX3" fmla="*/ 12014662 w 12192000"/>
              <a:gd name="connsiteY3" fmla="*/ 191193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177338" y="191193"/>
                </a:moveTo>
                <a:lnTo>
                  <a:pt x="177338" y="6666807"/>
                </a:lnTo>
                <a:lnTo>
                  <a:pt x="12014662" y="6666807"/>
                </a:lnTo>
                <a:lnTo>
                  <a:pt x="12014662" y="191193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3F8BCDA7-03FE-42DF-98BB-7494170020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4655" y="1652501"/>
            <a:ext cx="10682689" cy="4842453"/>
          </a:xfrm>
          <a:prstGeom prst="rect">
            <a:avLst/>
          </a:prstGeom>
        </p:spPr>
      </p:pic>
      <p:pic>
        <p:nvPicPr>
          <p:cNvPr id="24" name="Picture 11">
            <a:extLst>
              <a:ext uri="{FF2B5EF4-FFF2-40B4-BE49-F238E27FC236}">
                <a16:creationId xmlns:a16="http://schemas.microsoft.com/office/drawing/2014/main" id="{B3E9043E-28D0-49D0-8B2C-722D423F3A1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6399" y="363045"/>
            <a:ext cx="952500" cy="919655"/>
          </a:xfrm>
          <a:prstGeom prst="rect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9761E368-113D-45E3-963A-F04E97F8BB4A}"/>
              </a:ext>
            </a:extLst>
          </p:cNvPr>
          <p:cNvSpPr txBox="1"/>
          <p:nvPr/>
        </p:nvSpPr>
        <p:spPr>
          <a:xfrm>
            <a:off x="469899" y="508000"/>
            <a:ext cx="800100" cy="5588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3100" b="0" i="0" u="none" strike="noStrike" dirty="0">
                <a:solidFill>
                  <a:srgbClr val="FEFDF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2</a:t>
            </a:r>
          </a:p>
        </p:txBody>
      </p:sp>
      <p:sp>
        <p:nvSpPr>
          <p:cNvPr id="26" name="TextBox 9">
            <a:extLst>
              <a:ext uri="{FF2B5EF4-FFF2-40B4-BE49-F238E27FC236}">
                <a16:creationId xmlns:a16="http://schemas.microsoft.com/office/drawing/2014/main" id="{22AB770E-9536-45C2-813D-95AAAE16B574}"/>
              </a:ext>
            </a:extLst>
          </p:cNvPr>
          <p:cNvSpPr txBox="1"/>
          <p:nvPr/>
        </p:nvSpPr>
        <p:spPr>
          <a:xfrm>
            <a:off x="1422399" y="363045"/>
            <a:ext cx="7482114" cy="8890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07899"/>
              </a:lnSpc>
            </a:pPr>
            <a:r>
              <a:rPr lang="ko-KR" sz="4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졸업기준</a:t>
            </a:r>
            <a:r>
              <a:rPr lang="en-US" sz="4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4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확인</a:t>
            </a:r>
            <a:r>
              <a:rPr lang="en-US" sz="4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4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및</a:t>
            </a:r>
            <a:r>
              <a:rPr lang="en-US" sz="4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4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전공교과목</a:t>
            </a:r>
            <a:r>
              <a:rPr lang="en-US" sz="4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4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안내</a:t>
            </a:r>
          </a:p>
        </p:txBody>
      </p:sp>
      <p:sp>
        <p:nvSpPr>
          <p:cNvPr id="27" name="TextBox 13">
            <a:extLst>
              <a:ext uri="{FF2B5EF4-FFF2-40B4-BE49-F238E27FC236}">
                <a16:creationId xmlns:a16="http://schemas.microsoft.com/office/drawing/2014/main" id="{956D0ACA-E896-4F58-BC71-09612AFD8D66}"/>
              </a:ext>
            </a:extLst>
          </p:cNvPr>
          <p:cNvSpPr txBox="1"/>
          <p:nvPr/>
        </p:nvSpPr>
        <p:spPr>
          <a:xfrm>
            <a:off x="1447799" y="1039868"/>
            <a:ext cx="7035800" cy="3937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57700"/>
              </a:lnSpc>
            </a:pPr>
            <a:r>
              <a:rPr lang="ko-KR" altLang="en-US" sz="2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교양필수 과목 안내 </a:t>
            </a:r>
            <a:r>
              <a:rPr lang="en-US" altLang="ko-KR" sz="2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[</a:t>
            </a:r>
            <a:r>
              <a:rPr lang="ko-KR" altLang="en-US" sz="2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기초교양 </a:t>
            </a:r>
            <a:r>
              <a:rPr lang="en-US" altLang="ko-KR" sz="2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/ </a:t>
            </a:r>
            <a:r>
              <a:rPr lang="ko-KR" altLang="en-US" sz="2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핵심교양</a:t>
            </a:r>
            <a:r>
              <a:rPr lang="en-US" altLang="ko-KR" sz="2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]</a:t>
            </a:r>
            <a:endParaRPr lang="ko-KR" sz="2000" b="0" i="0" u="none" strike="noStrike" dirty="0">
              <a:latin typeface="Cafe24 Ssurround" pitchFamily="2" charset="-127"/>
              <a:ea typeface="Cafe24 Ssurround" pitchFamily="2" charset="-127"/>
              <a:cs typeface="Cafe24 Ssurround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7213788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9E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자유형 13"/>
          <p:cNvSpPr/>
          <p:nvPr/>
        </p:nvSpPr>
        <p:spPr>
          <a:xfrm>
            <a:off x="0" y="0"/>
            <a:ext cx="12192000" cy="6858000"/>
          </a:xfrm>
          <a:custGeom>
            <a:avLst/>
            <a:gdLst>
              <a:gd name="connsiteX0" fmla="*/ 177338 w 12192000"/>
              <a:gd name="connsiteY0" fmla="*/ 191193 h 6858000"/>
              <a:gd name="connsiteX1" fmla="*/ 177338 w 12192000"/>
              <a:gd name="connsiteY1" fmla="*/ 6666807 h 6858000"/>
              <a:gd name="connsiteX2" fmla="*/ 12014662 w 12192000"/>
              <a:gd name="connsiteY2" fmla="*/ 6666807 h 6858000"/>
              <a:gd name="connsiteX3" fmla="*/ 12014662 w 12192000"/>
              <a:gd name="connsiteY3" fmla="*/ 191193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177338" y="191193"/>
                </a:moveTo>
                <a:lnTo>
                  <a:pt x="177338" y="6666807"/>
                </a:lnTo>
                <a:lnTo>
                  <a:pt x="12014662" y="6666807"/>
                </a:lnTo>
                <a:lnTo>
                  <a:pt x="12014662" y="191193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3" name="TextBox 9">
            <a:extLst>
              <a:ext uri="{FF2B5EF4-FFF2-40B4-BE49-F238E27FC236}">
                <a16:creationId xmlns:a16="http://schemas.microsoft.com/office/drawing/2014/main" id="{CF412392-88AB-47F8-8F78-1C30AF7F9AE1}"/>
              </a:ext>
            </a:extLst>
          </p:cNvPr>
          <p:cNvSpPr txBox="1"/>
          <p:nvPr/>
        </p:nvSpPr>
        <p:spPr>
          <a:xfrm>
            <a:off x="1422399" y="363045"/>
            <a:ext cx="7482114" cy="8890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07899"/>
              </a:lnSpc>
            </a:pPr>
            <a:r>
              <a:rPr lang="ko-KR" sz="4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졸업기준</a:t>
            </a:r>
            <a:r>
              <a:rPr lang="en-US" sz="4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4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확인</a:t>
            </a:r>
            <a:r>
              <a:rPr lang="en-US" sz="4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4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및</a:t>
            </a:r>
            <a:r>
              <a:rPr lang="en-US" sz="4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4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전공교과목</a:t>
            </a:r>
            <a:r>
              <a:rPr lang="en-US" sz="4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4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안내</a:t>
            </a:r>
          </a:p>
        </p:txBody>
      </p:sp>
      <p:pic>
        <p:nvPicPr>
          <p:cNvPr id="17" name="Picture 11">
            <a:extLst>
              <a:ext uri="{FF2B5EF4-FFF2-40B4-BE49-F238E27FC236}">
                <a16:creationId xmlns:a16="http://schemas.microsoft.com/office/drawing/2014/main" id="{25506863-170C-4C8A-B76F-ABC400C097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6399" y="363045"/>
            <a:ext cx="952500" cy="919655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A3AD69D1-B29B-4280-A3F4-D1284D8EA488}"/>
              </a:ext>
            </a:extLst>
          </p:cNvPr>
          <p:cNvSpPr txBox="1"/>
          <p:nvPr/>
        </p:nvSpPr>
        <p:spPr>
          <a:xfrm>
            <a:off x="469899" y="508000"/>
            <a:ext cx="800100" cy="5588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3100" b="0" i="0" u="none" strike="noStrike" dirty="0">
                <a:solidFill>
                  <a:srgbClr val="FEFDF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2</a:t>
            </a:r>
          </a:p>
        </p:txBody>
      </p:sp>
      <p:sp>
        <p:nvSpPr>
          <p:cNvPr id="21" name="TextBox 13">
            <a:extLst>
              <a:ext uri="{FF2B5EF4-FFF2-40B4-BE49-F238E27FC236}">
                <a16:creationId xmlns:a16="http://schemas.microsoft.com/office/drawing/2014/main" id="{B30024BE-13DB-4E72-99CE-709C247EB260}"/>
              </a:ext>
            </a:extLst>
          </p:cNvPr>
          <p:cNvSpPr txBox="1"/>
          <p:nvPr/>
        </p:nvSpPr>
        <p:spPr>
          <a:xfrm>
            <a:off x="1447799" y="1039868"/>
            <a:ext cx="4749801" cy="3937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57700"/>
              </a:lnSpc>
            </a:pPr>
            <a:r>
              <a:rPr lang="ko-KR" altLang="en-US" sz="2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졸업요건이수 시 주의사항</a:t>
            </a:r>
            <a:endParaRPr lang="ko-KR" sz="2000" b="0" i="0" u="none" strike="noStrike" dirty="0">
              <a:latin typeface="Cafe24 Ssurround" pitchFamily="2" charset="-127"/>
              <a:ea typeface="Cafe24 Ssurround" pitchFamily="2" charset="-127"/>
              <a:cs typeface="Cafe24 Ssurround" pitchFamily="2" charset="-127"/>
            </a:endParaRPr>
          </a:p>
        </p:txBody>
      </p:sp>
      <p:sp>
        <p:nvSpPr>
          <p:cNvPr id="23" name="TextBox 13">
            <a:extLst>
              <a:ext uri="{FF2B5EF4-FFF2-40B4-BE49-F238E27FC236}">
                <a16:creationId xmlns:a16="http://schemas.microsoft.com/office/drawing/2014/main" id="{5E1B31AF-4C2E-4C5D-B499-ECFB0F7B8923}"/>
              </a:ext>
            </a:extLst>
          </p:cNvPr>
          <p:cNvSpPr txBox="1"/>
          <p:nvPr/>
        </p:nvSpPr>
        <p:spPr>
          <a:xfrm>
            <a:off x="406399" y="2243411"/>
            <a:ext cx="12065001" cy="34417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57700"/>
              </a:lnSpc>
            </a:pPr>
            <a:r>
              <a:rPr lang="en-US" sz="23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- </a:t>
            </a:r>
            <a:r>
              <a:rPr lang="ko-KR" sz="23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졸업을</a:t>
            </a:r>
            <a:r>
              <a:rPr lang="en-US" sz="23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3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위한</a:t>
            </a:r>
            <a:r>
              <a:rPr lang="en-US" sz="23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3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각</a:t>
            </a:r>
            <a:r>
              <a:rPr lang="en-US" sz="23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3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해당학과</a:t>
            </a:r>
            <a:r>
              <a:rPr lang="en-US" sz="23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3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전공</a:t>
            </a:r>
            <a:r>
              <a:rPr lang="en-US" sz="23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/</a:t>
            </a:r>
            <a:r>
              <a:rPr lang="ko-KR" sz="23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교양</a:t>
            </a:r>
            <a:r>
              <a:rPr lang="en-US" sz="23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3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졸업학점</a:t>
            </a:r>
            <a:r>
              <a:rPr lang="en-US" sz="23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3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및</a:t>
            </a:r>
            <a:r>
              <a:rPr lang="en-US" sz="23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300" b="0" i="0" u="none" strike="noStrike" dirty="0" err="1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비교과</a:t>
            </a:r>
            <a:r>
              <a:rPr lang="en-US" sz="23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(JB-</a:t>
            </a:r>
            <a:r>
              <a:rPr lang="en-US" sz="2300" b="0" i="0" u="none" strike="noStrike" dirty="0" err="1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hexa</a:t>
            </a:r>
            <a:r>
              <a:rPr lang="en-US" sz="23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30</a:t>
            </a:r>
            <a:r>
              <a:rPr lang="ko-KR" sz="23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점</a:t>
            </a:r>
            <a:r>
              <a:rPr lang="en-US" sz="23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3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이상</a:t>
            </a:r>
            <a:r>
              <a:rPr lang="en-US" sz="23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) </a:t>
            </a:r>
            <a:r>
              <a:rPr lang="ko-KR" sz="23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충족</a:t>
            </a:r>
            <a:r>
              <a:rPr lang="en-US" sz="23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3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요함</a:t>
            </a:r>
            <a:r>
              <a:rPr lang="en-US" sz="23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.</a:t>
            </a:r>
          </a:p>
          <a:p>
            <a:pPr lvl="0" algn="l">
              <a:lnSpc>
                <a:spcPct val="157700"/>
              </a:lnSpc>
            </a:pPr>
            <a:r>
              <a:rPr lang="en-US" sz="23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- </a:t>
            </a:r>
            <a:r>
              <a:rPr lang="ko-KR" sz="23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학과별</a:t>
            </a:r>
            <a:r>
              <a:rPr lang="en-US" sz="23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3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전공필수</a:t>
            </a:r>
            <a:r>
              <a:rPr lang="en-US" sz="23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3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총</a:t>
            </a:r>
            <a:r>
              <a:rPr lang="en-US" sz="23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3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학점</a:t>
            </a:r>
            <a:r>
              <a:rPr lang="en-US" sz="23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300" b="0" i="0" u="none" strike="noStrike" dirty="0" err="1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미이수</a:t>
            </a:r>
            <a:r>
              <a:rPr lang="en-US" sz="23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3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시</a:t>
            </a:r>
            <a:r>
              <a:rPr lang="en-US" sz="23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3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졸업불가</a:t>
            </a:r>
            <a:r>
              <a:rPr lang="en-US" sz="23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3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함</a:t>
            </a:r>
            <a:r>
              <a:rPr lang="en-US" sz="23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. </a:t>
            </a:r>
          </a:p>
          <a:p>
            <a:pPr lvl="0" algn="l">
              <a:lnSpc>
                <a:spcPct val="157700"/>
              </a:lnSpc>
            </a:pPr>
            <a:r>
              <a:rPr lang="en-US" sz="23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- </a:t>
            </a:r>
            <a:r>
              <a:rPr lang="ko-KR" sz="23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편입생의</a:t>
            </a:r>
            <a:r>
              <a:rPr lang="en-US" sz="23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3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경우</a:t>
            </a:r>
            <a:r>
              <a:rPr lang="en-US" sz="23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3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교양</a:t>
            </a:r>
            <a:r>
              <a:rPr lang="en-US" sz="23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3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이수</a:t>
            </a:r>
            <a:r>
              <a:rPr lang="en-US" sz="23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3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조건</a:t>
            </a:r>
            <a:r>
              <a:rPr lang="en-US" sz="23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3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및</a:t>
            </a:r>
            <a:r>
              <a:rPr lang="en-US" sz="23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300" b="0" i="0" u="none" strike="noStrike" dirty="0" err="1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비교과</a:t>
            </a:r>
            <a:r>
              <a:rPr lang="en-US" sz="23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3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이수</a:t>
            </a:r>
            <a:r>
              <a:rPr lang="en-US" sz="23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3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면제</a:t>
            </a:r>
            <a:r>
              <a:rPr lang="en-US" sz="23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(</a:t>
            </a:r>
            <a:r>
              <a:rPr lang="ko-KR" sz="23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졸업</a:t>
            </a:r>
            <a:r>
              <a:rPr lang="en-US" sz="23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3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시</a:t>
            </a:r>
            <a:r>
              <a:rPr lang="en-US" sz="23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3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전적</a:t>
            </a:r>
            <a:r>
              <a:rPr lang="en-US" sz="23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3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대학</a:t>
            </a:r>
            <a:r>
              <a:rPr lang="en-US" sz="23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3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인정학점</a:t>
            </a:r>
            <a:r>
              <a:rPr lang="en-US" sz="23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3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포함됨</a:t>
            </a:r>
            <a:r>
              <a:rPr lang="en-US" sz="23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.)</a:t>
            </a:r>
          </a:p>
          <a:p>
            <a:pPr lvl="0" algn="l">
              <a:lnSpc>
                <a:spcPct val="157700"/>
              </a:lnSpc>
            </a:pPr>
            <a:endParaRPr lang="en-US" sz="2300" b="0" i="0" u="none" strike="noStrike" dirty="0">
              <a:solidFill>
                <a:srgbClr val="FC5230"/>
              </a:solidFill>
              <a:latin typeface="Cafe24 Ssurround" pitchFamily="2" charset="-127"/>
              <a:ea typeface="Cafe24 Ssurround" pitchFamily="2" charset="-127"/>
              <a:cs typeface="Cafe24 Ssurround" pitchFamily="2" charset="-127"/>
            </a:endParaRPr>
          </a:p>
          <a:p>
            <a:pPr lvl="0" algn="l">
              <a:lnSpc>
                <a:spcPct val="157700"/>
              </a:lnSpc>
            </a:pPr>
            <a:r>
              <a:rPr lang="en-US" sz="2300" b="0" i="0" u="none" strike="noStrike" dirty="0">
                <a:solidFill>
                  <a:srgbClr val="FC5230"/>
                </a:solidFill>
                <a:ea typeface="Cafe24 Ssurround" pitchFamily="2" charset="-127"/>
                <a:cs typeface="Cafe24 Ssurround" pitchFamily="2" charset="-127"/>
              </a:rPr>
              <a:t>※ </a:t>
            </a:r>
            <a:r>
              <a:rPr lang="ko-KR" sz="23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융합</a:t>
            </a:r>
            <a:r>
              <a:rPr lang="ko-KR" altLang="en-US" sz="23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전공 </a:t>
            </a:r>
            <a:r>
              <a:rPr lang="en-US" sz="23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/ </a:t>
            </a:r>
            <a:r>
              <a:rPr lang="ko-KR" sz="23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복수전공</a:t>
            </a:r>
            <a:r>
              <a:rPr lang="en-US" sz="23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3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별도</a:t>
            </a:r>
            <a:r>
              <a:rPr lang="en-US" sz="23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3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문의</a:t>
            </a:r>
            <a:r>
              <a:rPr lang="en-US" sz="23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3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요함</a:t>
            </a:r>
            <a:r>
              <a:rPr lang="en-US" sz="23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(</a:t>
            </a:r>
            <a:r>
              <a:rPr lang="ko-KR" sz="23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학과</a:t>
            </a:r>
            <a:r>
              <a:rPr lang="en-US" sz="23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3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내선번호</a:t>
            </a:r>
            <a:r>
              <a:rPr lang="en-US" sz="23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3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참조</a:t>
            </a:r>
            <a:r>
              <a:rPr lang="en-US" sz="23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8931713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9E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자유형 13"/>
          <p:cNvSpPr/>
          <p:nvPr/>
        </p:nvSpPr>
        <p:spPr>
          <a:xfrm>
            <a:off x="0" y="0"/>
            <a:ext cx="12192000" cy="6858000"/>
          </a:xfrm>
          <a:custGeom>
            <a:avLst/>
            <a:gdLst>
              <a:gd name="connsiteX0" fmla="*/ 177338 w 12192000"/>
              <a:gd name="connsiteY0" fmla="*/ 191193 h 6858000"/>
              <a:gd name="connsiteX1" fmla="*/ 177338 w 12192000"/>
              <a:gd name="connsiteY1" fmla="*/ 6666807 h 6858000"/>
              <a:gd name="connsiteX2" fmla="*/ 12014662 w 12192000"/>
              <a:gd name="connsiteY2" fmla="*/ 6666807 h 6858000"/>
              <a:gd name="connsiteX3" fmla="*/ 12014662 w 12192000"/>
              <a:gd name="connsiteY3" fmla="*/ 191193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177338" y="191193"/>
                </a:moveTo>
                <a:lnTo>
                  <a:pt x="177338" y="6666807"/>
                </a:lnTo>
                <a:lnTo>
                  <a:pt x="12014662" y="6666807"/>
                </a:lnTo>
                <a:lnTo>
                  <a:pt x="12014662" y="191193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2" name="TextBox 9">
            <a:extLst>
              <a:ext uri="{FF2B5EF4-FFF2-40B4-BE49-F238E27FC236}">
                <a16:creationId xmlns:a16="http://schemas.microsoft.com/office/drawing/2014/main" id="{BB76E37D-0EE9-4B9C-A92B-503A12B9BBF9}"/>
              </a:ext>
            </a:extLst>
          </p:cNvPr>
          <p:cNvSpPr txBox="1"/>
          <p:nvPr/>
        </p:nvSpPr>
        <p:spPr>
          <a:xfrm>
            <a:off x="1422399" y="363045"/>
            <a:ext cx="7482114" cy="8890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07899"/>
              </a:lnSpc>
            </a:pPr>
            <a:r>
              <a:rPr lang="ko-KR" sz="4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졸업기준</a:t>
            </a:r>
            <a:r>
              <a:rPr lang="en-US" sz="4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4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확인</a:t>
            </a:r>
            <a:r>
              <a:rPr lang="en-US" sz="4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4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및</a:t>
            </a:r>
            <a:r>
              <a:rPr lang="en-US" sz="4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4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전공교과목</a:t>
            </a:r>
            <a:r>
              <a:rPr lang="en-US" sz="4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4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안내</a:t>
            </a:r>
          </a:p>
        </p:txBody>
      </p:sp>
      <p:pic>
        <p:nvPicPr>
          <p:cNvPr id="13" name="Picture 11">
            <a:extLst>
              <a:ext uri="{FF2B5EF4-FFF2-40B4-BE49-F238E27FC236}">
                <a16:creationId xmlns:a16="http://schemas.microsoft.com/office/drawing/2014/main" id="{3B0D2711-0F78-4FE3-A726-05D3E20C84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6399" y="363045"/>
            <a:ext cx="952500" cy="919655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F47D5CB9-EA2E-4A77-94FD-F7017869648B}"/>
              </a:ext>
            </a:extLst>
          </p:cNvPr>
          <p:cNvSpPr txBox="1"/>
          <p:nvPr/>
        </p:nvSpPr>
        <p:spPr>
          <a:xfrm>
            <a:off x="469899" y="508000"/>
            <a:ext cx="800100" cy="5588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3100" b="0" i="0" u="none" strike="noStrike" dirty="0">
                <a:solidFill>
                  <a:srgbClr val="FEFDF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2</a:t>
            </a:r>
          </a:p>
        </p:txBody>
      </p:sp>
      <p:sp>
        <p:nvSpPr>
          <p:cNvPr id="19" name="TextBox 13">
            <a:extLst>
              <a:ext uri="{FF2B5EF4-FFF2-40B4-BE49-F238E27FC236}">
                <a16:creationId xmlns:a16="http://schemas.microsoft.com/office/drawing/2014/main" id="{B09F650E-AB10-4144-9DE5-CE18E6D5B0AC}"/>
              </a:ext>
            </a:extLst>
          </p:cNvPr>
          <p:cNvSpPr txBox="1"/>
          <p:nvPr/>
        </p:nvSpPr>
        <p:spPr>
          <a:xfrm>
            <a:off x="1447799" y="1039868"/>
            <a:ext cx="4025901" cy="3937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57700"/>
              </a:lnSpc>
            </a:pPr>
            <a:r>
              <a:rPr lang="ko-KR" altLang="en-US" sz="2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학과</a:t>
            </a:r>
            <a:r>
              <a:rPr lang="en-US" altLang="ko-KR" sz="2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(</a:t>
            </a:r>
            <a:r>
              <a:rPr lang="ko-KR" altLang="en-US" sz="2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전공</a:t>
            </a:r>
            <a:r>
              <a:rPr lang="en-US" altLang="ko-KR" sz="2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) </a:t>
            </a:r>
            <a:r>
              <a:rPr lang="ko-KR" altLang="en-US" sz="2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교과목 확인 </a:t>
            </a:r>
            <a:r>
              <a:rPr lang="en-US" altLang="ko-KR" sz="2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- </a:t>
            </a:r>
            <a:r>
              <a:rPr lang="en-US" altLang="ko-KR" sz="2000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1</a:t>
            </a:r>
            <a:r>
              <a:rPr lang="ko-KR" altLang="en-US" sz="2000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학년</a:t>
            </a:r>
            <a:endParaRPr lang="ko-KR" sz="2000" b="0" i="0" u="none" strike="noStrike" dirty="0">
              <a:latin typeface="Cafe24 Ssurround" pitchFamily="2" charset="-127"/>
              <a:ea typeface="Cafe24 Ssurround" pitchFamily="2" charset="-127"/>
              <a:cs typeface="Cafe24 Ssurround" pitchFamily="2" charset="-127"/>
            </a:endParaRPr>
          </a:p>
        </p:txBody>
      </p:sp>
      <p:sp>
        <p:nvSpPr>
          <p:cNvPr id="23" name="TextBox 14">
            <a:extLst>
              <a:ext uri="{FF2B5EF4-FFF2-40B4-BE49-F238E27FC236}">
                <a16:creationId xmlns:a16="http://schemas.microsoft.com/office/drawing/2014/main" id="{1B42B03D-BD02-450C-ABB8-7099F4E71F1B}"/>
              </a:ext>
            </a:extLst>
          </p:cNvPr>
          <p:cNvSpPr txBox="1"/>
          <p:nvPr/>
        </p:nvSpPr>
        <p:spPr>
          <a:xfrm>
            <a:off x="584200" y="6050455"/>
            <a:ext cx="10553700" cy="4445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ctr">
              <a:lnSpc>
                <a:spcPct val="148570"/>
              </a:lnSpc>
            </a:pPr>
            <a:r>
              <a:rPr lang="ko-KR" sz="16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전공필수는</a:t>
            </a:r>
            <a:r>
              <a:rPr lang="en-US" sz="16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16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필수로</a:t>
            </a:r>
            <a:r>
              <a:rPr lang="en-US" sz="16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1600" b="0" i="0" u="none" strike="noStrike" dirty="0" err="1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이수해야함에</a:t>
            </a:r>
            <a:r>
              <a:rPr lang="en-US" sz="16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16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따라</a:t>
            </a:r>
            <a:r>
              <a:rPr lang="en-US" sz="16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16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가장</a:t>
            </a:r>
            <a:r>
              <a:rPr lang="en-US" sz="16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16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먼저</a:t>
            </a:r>
            <a:r>
              <a:rPr lang="en-US" sz="16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1600" b="0" i="0" u="none" strike="noStrike" dirty="0" err="1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수강신청하고</a:t>
            </a:r>
            <a:r>
              <a:rPr lang="en-US" sz="16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16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그</a:t>
            </a:r>
            <a:r>
              <a:rPr lang="en-US" sz="16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16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다음</a:t>
            </a:r>
            <a:r>
              <a:rPr lang="en-US" sz="16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[</a:t>
            </a:r>
            <a:r>
              <a:rPr lang="ko-KR" sz="16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전공기초</a:t>
            </a:r>
            <a:r>
              <a:rPr lang="en-US" sz="16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] / [</a:t>
            </a:r>
            <a:r>
              <a:rPr lang="ko-KR" sz="1600" b="0" i="0" u="none" strike="noStrike" dirty="0" err="1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전공진로</a:t>
            </a:r>
            <a:r>
              <a:rPr lang="en-US" sz="16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]</a:t>
            </a:r>
            <a:r>
              <a:rPr lang="ko-KR" sz="16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는</a:t>
            </a:r>
            <a:r>
              <a:rPr lang="en-US" sz="16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16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필요에</a:t>
            </a:r>
            <a:r>
              <a:rPr lang="en-US" sz="16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16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따라</a:t>
            </a:r>
            <a:r>
              <a:rPr lang="en-US" sz="16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1600" b="0" i="0" u="none" strike="noStrike" dirty="0" err="1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수강요함</a:t>
            </a:r>
            <a:r>
              <a:rPr lang="en-US" sz="16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.</a:t>
            </a: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9675563"/>
              </p:ext>
            </p:extLst>
          </p:nvPr>
        </p:nvGraphicFramePr>
        <p:xfrm>
          <a:off x="512233" y="1554891"/>
          <a:ext cx="11167534" cy="4344695"/>
        </p:xfrm>
        <a:graphic>
          <a:graphicData uri="http://schemas.openxmlformats.org/drawingml/2006/table">
            <a:tbl>
              <a:tblPr/>
              <a:tblGrid>
                <a:gridCol w="24886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1573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8065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8258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59989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26480"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sz="1800" b="0" i="0" u="none" strike="noStrike">
                          <a:solidFill>
                            <a:srgbClr val="595959"/>
                          </a:solidFill>
                          <a:ea typeface="Cafe24 Ssurround"/>
                        </a:rPr>
                        <a:t>개설전공</a:t>
                      </a: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EFC5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sz="1800" b="0" i="0" u="none" strike="noStrike">
                          <a:solidFill>
                            <a:srgbClr val="595959"/>
                          </a:solidFill>
                          <a:ea typeface="Cafe24 Ssurround"/>
                        </a:rPr>
                        <a:t>학년</a:t>
                      </a: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EFC5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sz="1800" b="0" i="0" u="none" strike="noStrike">
                          <a:solidFill>
                            <a:srgbClr val="595959"/>
                          </a:solidFill>
                          <a:ea typeface="Cafe24 Ssurround"/>
                        </a:rPr>
                        <a:t>이수구분</a:t>
                      </a: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EFC5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sz="1800" b="0" i="0" u="none" strike="noStrike" dirty="0" err="1">
                          <a:solidFill>
                            <a:srgbClr val="595959"/>
                          </a:solidFill>
                          <a:ea typeface="Cafe24 Ssurround"/>
                        </a:rPr>
                        <a:t>과목코드</a:t>
                      </a:r>
                      <a:endParaRPr lang="en-US" sz="1100" dirty="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EFC5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sz="1800" b="0" i="0" u="none" strike="noStrike" dirty="0">
                          <a:solidFill>
                            <a:srgbClr val="595959"/>
                          </a:solidFill>
                          <a:ea typeface="Cafe24 Ssurround"/>
                        </a:rPr>
                        <a:t>과목명</a:t>
                      </a:r>
                      <a:endParaRPr lang="en-US" sz="1100" dirty="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EFC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54337"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altLang="en-US" sz="2000" b="0" i="0" u="none" strike="noStrike" dirty="0" err="1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스포츠재활복지학전공</a:t>
                      </a:r>
                      <a:endParaRPr lang="en-US" sz="2000" dirty="0">
                        <a:solidFill>
                          <a:schemeClr val="bg1">
                            <a:lumMod val="50000"/>
                          </a:schemeClr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2000" b="0" i="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1</a:t>
                      </a:r>
                      <a:endParaRPr lang="en-US" sz="2000" dirty="0">
                        <a:solidFill>
                          <a:schemeClr val="bg1">
                            <a:lumMod val="50000"/>
                          </a:schemeClr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sz="2000" b="0" i="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전공기초</a:t>
                      </a:r>
                      <a:endParaRPr lang="en-US" sz="2000" dirty="0">
                        <a:solidFill>
                          <a:schemeClr val="bg1">
                            <a:lumMod val="50000"/>
                          </a:schemeClr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2000" b="0" i="0" u="none" strike="noStrike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61790-34</a:t>
                      </a:r>
                      <a:endParaRPr lang="en-US" sz="2000" dirty="0">
                        <a:solidFill>
                          <a:schemeClr val="bg1">
                            <a:lumMod val="50000"/>
                          </a:schemeClr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sz="2000" b="0" i="0" u="none" strike="noStrike" dirty="0" err="1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전공탐색과기업</a:t>
                      </a:r>
                      <a:r>
                        <a:rPr lang="ko-KR" altLang="en-US" sz="2000" b="0" i="0" u="none" strike="noStrike" dirty="0" err="1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가</a:t>
                      </a:r>
                      <a:r>
                        <a:rPr lang="ko-KR" sz="2000" b="0" i="0" u="none" strike="noStrike" dirty="0" err="1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정신</a:t>
                      </a:r>
                      <a:endParaRPr lang="en-US" sz="2000" dirty="0">
                        <a:solidFill>
                          <a:schemeClr val="bg1">
                            <a:lumMod val="50000"/>
                          </a:schemeClr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97114"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2000" dirty="0">
                        <a:solidFill>
                          <a:schemeClr val="bg1">
                            <a:lumMod val="50000"/>
                          </a:schemeClr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2000" b="0" i="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1</a:t>
                      </a:r>
                      <a:endParaRPr lang="en-US" sz="2000" dirty="0">
                        <a:solidFill>
                          <a:schemeClr val="bg1">
                            <a:lumMod val="50000"/>
                          </a:schemeClr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altLang="en-US" sz="20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전공기초</a:t>
                      </a:r>
                      <a:endParaRPr lang="en-US" sz="2000" dirty="0">
                        <a:solidFill>
                          <a:schemeClr val="bg1">
                            <a:lumMod val="50000"/>
                          </a:schemeClr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20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52110-01</a:t>
                      </a:r>
                      <a:endParaRPr lang="en-US" sz="2000" dirty="0">
                        <a:solidFill>
                          <a:schemeClr val="bg1">
                            <a:lumMod val="50000"/>
                          </a:schemeClr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altLang="en-US" sz="2000" dirty="0" err="1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체육학개론</a:t>
                      </a:r>
                      <a:endParaRPr lang="en-US" sz="2000" dirty="0">
                        <a:solidFill>
                          <a:schemeClr val="bg1">
                            <a:lumMod val="50000"/>
                          </a:schemeClr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16691"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2000" dirty="0">
                        <a:solidFill>
                          <a:schemeClr val="bg1">
                            <a:lumMod val="50000"/>
                          </a:schemeClr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2000" b="0" i="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1</a:t>
                      </a:r>
                      <a:endParaRPr lang="en-US" sz="2000" dirty="0">
                        <a:solidFill>
                          <a:schemeClr val="bg1">
                            <a:lumMod val="50000"/>
                          </a:schemeClr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altLang="en-US" sz="20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전공필수</a:t>
                      </a:r>
                      <a:endParaRPr lang="en-US" sz="2000" dirty="0">
                        <a:solidFill>
                          <a:schemeClr val="bg1">
                            <a:lumMod val="50000"/>
                          </a:schemeClr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20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53261-01</a:t>
                      </a:r>
                      <a:endParaRPr lang="en-US" sz="2000" dirty="0">
                        <a:solidFill>
                          <a:schemeClr val="bg1">
                            <a:lumMod val="50000"/>
                          </a:schemeClr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altLang="en-US" sz="20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사회복지학개론</a:t>
                      </a:r>
                      <a:endParaRPr lang="en-US" sz="2000" dirty="0">
                        <a:solidFill>
                          <a:schemeClr val="bg1">
                            <a:lumMod val="50000"/>
                          </a:schemeClr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16691"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2000">
                        <a:solidFill>
                          <a:schemeClr val="bg1">
                            <a:lumMod val="50000"/>
                          </a:schemeClr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2000" b="0" i="0" u="none" strike="noStrike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1</a:t>
                      </a:r>
                      <a:endParaRPr lang="en-US" sz="2000">
                        <a:solidFill>
                          <a:schemeClr val="bg1">
                            <a:lumMod val="50000"/>
                          </a:schemeClr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altLang="en-US" sz="20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전공필수</a:t>
                      </a:r>
                      <a:endParaRPr lang="en-US" sz="2000" dirty="0">
                        <a:solidFill>
                          <a:schemeClr val="bg1">
                            <a:lumMod val="50000"/>
                          </a:schemeClr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20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61612-01</a:t>
                      </a:r>
                      <a:endParaRPr lang="en-US" sz="2000" dirty="0">
                        <a:solidFill>
                          <a:schemeClr val="bg1">
                            <a:lumMod val="50000"/>
                          </a:schemeClr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91714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20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해양레저스포츠 </a:t>
                      </a:r>
                      <a:r>
                        <a:rPr lang="en-US" altLang="ko-KR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Ⅰ</a:t>
                      </a:r>
                      <a:endParaRPr lang="ko-KR" altLang="en-US" sz="20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16691"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2000">
                        <a:solidFill>
                          <a:schemeClr val="bg1">
                            <a:lumMod val="50000"/>
                          </a:schemeClr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2000" b="0" i="0" u="none" strike="noStrike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1</a:t>
                      </a:r>
                      <a:endParaRPr lang="en-US" sz="2000">
                        <a:solidFill>
                          <a:schemeClr val="bg1">
                            <a:lumMod val="50000"/>
                          </a:schemeClr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altLang="en-US" sz="20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전공선택</a:t>
                      </a:r>
                      <a:endParaRPr lang="en-US" sz="2000" dirty="0">
                        <a:solidFill>
                          <a:schemeClr val="bg1">
                            <a:lumMod val="50000"/>
                          </a:schemeClr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20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55338-01</a:t>
                      </a:r>
                      <a:endParaRPr lang="en-US" sz="2000" dirty="0">
                        <a:solidFill>
                          <a:schemeClr val="bg1">
                            <a:lumMod val="50000"/>
                          </a:schemeClr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altLang="en-US" sz="2000" dirty="0" err="1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뉴스포츠</a:t>
                      </a:r>
                      <a:endParaRPr lang="en-US" sz="2000" dirty="0">
                        <a:solidFill>
                          <a:schemeClr val="bg1">
                            <a:lumMod val="50000"/>
                          </a:schemeClr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16691"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2000">
                        <a:solidFill>
                          <a:schemeClr val="bg1">
                            <a:lumMod val="50000"/>
                          </a:schemeClr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2000" b="0" i="0" u="none" strike="noStrike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1</a:t>
                      </a:r>
                      <a:endParaRPr lang="en-US" sz="2000">
                        <a:solidFill>
                          <a:schemeClr val="bg1">
                            <a:lumMod val="50000"/>
                          </a:schemeClr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altLang="en-US" sz="20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전공선택</a:t>
                      </a:r>
                      <a:endParaRPr lang="en-US" sz="2000" dirty="0">
                        <a:solidFill>
                          <a:schemeClr val="bg1">
                            <a:lumMod val="50000"/>
                          </a:schemeClr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20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60903-01</a:t>
                      </a:r>
                      <a:endParaRPr lang="en-US" sz="2000" dirty="0">
                        <a:solidFill>
                          <a:schemeClr val="bg1">
                            <a:lumMod val="50000"/>
                          </a:schemeClr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91714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2000" dirty="0" err="1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전통무술</a:t>
                      </a:r>
                      <a:r>
                        <a:rPr lang="en-US" altLang="ko-KR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Ⅰ</a:t>
                      </a:r>
                      <a:endParaRPr lang="ko-KR" altLang="en-US" sz="20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350439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자유형 13"/>
          <p:cNvSpPr/>
          <p:nvPr/>
        </p:nvSpPr>
        <p:spPr>
          <a:xfrm>
            <a:off x="0" y="0"/>
            <a:ext cx="12192000" cy="6858000"/>
          </a:xfrm>
          <a:custGeom>
            <a:avLst/>
            <a:gdLst>
              <a:gd name="connsiteX0" fmla="*/ 177338 w 12192000"/>
              <a:gd name="connsiteY0" fmla="*/ 191193 h 6858000"/>
              <a:gd name="connsiteX1" fmla="*/ 177338 w 12192000"/>
              <a:gd name="connsiteY1" fmla="*/ 6666807 h 6858000"/>
              <a:gd name="connsiteX2" fmla="*/ 12014662 w 12192000"/>
              <a:gd name="connsiteY2" fmla="*/ 6666807 h 6858000"/>
              <a:gd name="connsiteX3" fmla="*/ 12014662 w 12192000"/>
              <a:gd name="connsiteY3" fmla="*/ 191193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177338" y="191193"/>
                </a:moveTo>
                <a:lnTo>
                  <a:pt x="177338" y="6666807"/>
                </a:lnTo>
                <a:lnTo>
                  <a:pt x="12014662" y="6666807"/>
                </a:lnTo>
                <a:lnTo>
                  <a:pt x="12014662" y="191193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2" name="TextBox 9">
            <a:extLst>
              <a:ext uri="{FF2B5EF4-FFF2-40B4-BE49-F238E27FC236}">
                <a16:creationId xmlns:a16="http://schemas.microsoft.com/office/drawing/2014/main" id="{BB76E37D-0EE9-4B9C-A92B-503A12B9BBF9}"/>
              </a:ext>
            </a:extLst>
          </p:cNvPr>
          <p:cNvSpPr txBox="1"/>
          <p:nvPr/>
        </p:nvSpPr>
        <p:spPr>
          <a:xfrm>
            <a:off x="1422399" y="363045"/>
            <a:ext cx="7482114" cy="8890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07899"/>
              </a:lnSpc>
            </a:pPr>
            <a:r>
              <a:rPr lang="ko-KR" sz="4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졸업기준</a:t>
            </a:r>
            <a:r>
              <a:rPr lang="en-US" sz="4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4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확인</a:t>
            </a:r>
            <a:r>
              <a:rPr lang="en-US" sz="4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4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및</a:t>
            </a:r>
            <a:r>
              <a:rPr lang="en-US" sz="4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4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전공교과목</a:t>
            </a:r>
            <a:r>
              <a:rPr lang="en-US" sz="4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4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안내</a:t>
            </a:r>
          </a:p>
        </p:txBody>
      </p:sp>
      <p:pic>
        <p:nvPicPr>
          <p:cNvPr id="13" name="Picture 11">
            <a:extLst>
              <a:ext uri="{FF2B5EF4-FFF2-40B4-BE49-F238E27FC236}">
                <a16:creationId xmlns:a16="http://schemas.microsoft.com/office/drawing/2014/main" id="{3B0D2711-0F78-4FE3-A726-05D3E20C84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6399" y="363045"/>
            <a:ext cx="952500" cy="919655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F47D5CB9-EA2E-4A77-94FD-F7017869648B}"/>
              </a:ext>
            </a:extLst>
          </p:cNvPr>
          <p:cNvSpPr txBox="1"/>
          <p:nvPr/>
        </p:nvSpPr>
        <p:spPr>
          <a:xfrm>
            <a:off x="469899" y="508000"/>
            <a:ext cx="800100" cy="5588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3100" b="0" i="0" u="none" strike="noStrike" dirty="0">
                <a:solidFill>
                  <a:srgbClr val="FEFDF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2</a:t>
            </a:r>
          </a:p>
        </p:txBody>
      </p:sp>
      <p:sp>
        <p:nvSpPr>
          <p:cNvPr id="19" name="TextBox 13">
            <a:extLst>
              <a:ext uri="{FF2B5EF4-FFF2-40B4-BE49-F238E27FC236}">
                <a16:creationId xmlns:a16="http://schemas.microsoft.com/office/drawing/2014/main" id="{B09F650E-AB10-4144-9DE5-CE18E6D5B0AC}"/>
              </a:ext>
            </a:extLst>
          </p:cNvPr>
          <p:cNvSpPr txBox="1"/>
          <p:nvPr/>
        </p:nvSpPr>
        <p:spPr>
          <a:xfrm>
            <a:off x="1447799" y="1039868"/>
            <a:ext cx="4025901" cy="3937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57700"/>
              </a:lnSpc>
            </a:pPr>
            <a:r>
              <a:rPr lang="ko-KR" altLang="en-US" sz="2000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신입생 수강신청 가능학점</a:t>
            </a:r>
            <a:endParaRPr lang="ko-KR" sz="2000" b="0" i="0" u="none" strike="noStrike" dirty="0">
              <a:latin typeface="Cafe24 Ssurround" pitchFamily="2" charset="-127"/>
              <a:ea typeface="Cafe24 Ssurround" pitchFamily="2" charset="-127"/>
              <a:cs typeface="Cafe24 Ssurround" pitchFamily="2" charset="-127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79E6E77-D831-4C98-8B19-E4F27F020D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6399" y="1615090"/>
            <a:ext cx="6623452" cy="4342678"/>
          </a:xfrm>
          <a:prstGeom prst="rect">
            <a:avLst/>
          </a:prstGeom>
        </p:spPr>
      </p:pic>
      <p:sp>
        <p:nvSpPr>
          <p:cNvPr id="10" name="TextBox 14">
            <a:extLst>
              <a:ext uri="{FF2B5EF4-FFF2-40B4-BE49-F238E27FC236}">
                <a16:creationId xmlns:a16="http://schemas.microsoft.com/office/drawing/2014/main" id="{8633E5F2-9E86-40DB-9173-28F73A515238}"/>
              </a:ext>
            </a:extLst>
          </p:cNvPr>
          <p:cNvSpPr txBox="1"/>
          <p:nvPr/>
        </p:nvSpPr>
        <p:spPr>
          <a:xfrm>
            <a:off x="7116267" y="2035493"/>
            <a:ext cx="4886680" cy="3012448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48570"/>
              </a:lnSpc>
            </a:pPr>
            <a:r>
              <a:rPr lang="en-US" sz="17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- </a:t>
            </a:r>
            <a:r>
              <a:rPr lang="ko-KR" sz="17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성적장학금</a:t>
            </a:r>
            <a:r>
              <a:rPr lang="en-US" sz="17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17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수혜</a:t>
            </a:r>
            <a:r>
              <a:rPr lang="en-US" sz="17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17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희망자는</a:t>
            </a:r>
            <a:r>
              <a:rPr lang="en-US" sz="17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17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최소</a:t>
            </a:r>
            <a:r>
              <a:rPr lang="en-US" sz="17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16</a:t>
            </a:r>
            <a:r>
              <a:rPr lang="ko-KR" sz="17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학점</a:t>
            </a:r>
            <a:r>
              <a:rPr lang="en-US" sz="17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17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이수</a:t>
            </a:r>
            <a:r>
              <a:rPr lang="en-US" sz="17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17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필수</a:t>
            </a:r>
            <a:r>
              <a:rPr lang="en-US" sz="17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. </a:t>
            </a:r>
          </a:p>
          <a:p>
            <a:pPr lvl="0" algn="l">
              <a:lnSpc>
                <a:spcPct val="148570"/>
              </a:lnSpc>
            </a:pPr>
            <a:r>
              <a:rPr lang="en-US" sz="17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(</a:t>
            </a:r>
            <a:r>
              <a:rPr lang="ko-KR" sz="17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이후</a:t>
            </a:r>
            <a:r>
              <a:rPr lang="en-US" sz="17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4</a:t>
            </a:r>
            <a:r>
              <a:rPr lang="ko-KR" sz="17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학년부터</a:t>
            </a:r>
            <a:r>
              <a:rPr lang="en-US" sz="17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17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최소</a:t>
            </a:r>
            <a:r>
              <a:rPr lang="en-US" sz="17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12</a:t>
            </a:r>
            <a:r>
              <a:rPr lang="ko-KR" sz="17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학점</a:t>
            </a:r>
            <a:r>
              <a:rPr lang="en-US" sz="17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17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이수</a:t>
            </a:r>
            <a:r>
              <a:rPr lang="en-US" sz="17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17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필수</a:t>
            </a:r>
            <a:r>
              <a:rPr lang="en-US" sz="17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)</a:t>
            </a:r>
          </a:p>
          <a:p>
            <a:pPr lvl="0" algn="l">
              <a:lnSpc>
                <a:spcPct val="148570"/>
              </a:lnSpc>
            </a:pPr>
            <a:endParaRPr lang="en-US" sz="1700" b="0" i="0" u="none" strike="noStrike" dirty="0">
              <a:solidFill>
                <a:srgbClr val="3D3D3D"/>
              </a:solidFill>
              <a:latin typeface="Cafe24 Ssurround" pitchFamily="2" charset="-127"/>
              <a:ea typeface="Cafe24 Ssurround" pitchFamily="2" charset="-127"/>
              <a:cs typeface="Cafe24 Ssurround" pitchFamily="2" charset="-127"/>
            </a:endParaRPr>
          </a:p>
          <a:p>
            <a:pPr lvl="0" algn="l">
              <a:lnSpc>
                <a:spcPct val="148570"/>
              </a:lnSpc>
            </a:pPr>
            <a:r>
              <a:rPr lang="en-US" sz="17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- </a:t>
            </a:r>
            <a:r>
              <a:rPr lang="ko-KR" sz="17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원격</a:t>
            </a:r>
            <a:r>
              <a:rPr lang="en-US" sz="17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17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및</a:t>
            </a:r>
            <a:r>
              <a:rPr lang="en-US" sz="17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17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교류</a:t>
            </a:r>
            <a:r>
              <a:rPr lang="en-US" sz="17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17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강의는</a:t>
            </a:r>
            <a:r>
              <a:rPr lang="en-US" sz="17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17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최대</a:t>
            </a:r>
            <a:r>
              <a:rPr lang="en-US" sz="17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3</a:t>
            </a:r>
            <a:r>
              <a:rPr lang="ko-KR" sz="17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과목</a:t>
            </a:r>
            <a:r>
              <a:rPr lang="en-US" sz="17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(6</a:t>
            </a:r>
            <a:r>
              <a:rPr lang="ko-KR" sz="17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학점</a:t>
            </a:r>
            <a:r>
              <a:rPr lang="en-US" sz="17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17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이내</a:t>
            </a:r>
            <a:r>
              <a:rPr lang="en-US" sz="17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)</a:t>
            </a:r>
          </a:p>
          <a:p>
            <a:pPr lvl="0" algn="l">
              <a:lnSpc>
                <a:spcPct val="148570"/>
              </a:lnSpc>
            </a:pPr>
            <a:r>
              <a:rPr lang="en-US" sz="17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  </a:t>
            </a:r>
            <a:r>
              <a:rPr lang="ko-KR" sz="17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이수</a:t>
            </a:r>
            <a:r>
              <a:rPr lang="en-US" sz="17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17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가능</a:t>
            </a:r>
            <a:r>
              <a:rPr lang="en-US" sz="17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.</a:t>
            </a:r>
          </a:p>
          <a:p>
            <a:pPr lvl="0" algn="l">
              <a:lnSpc>
                <a:spcPct val="148570"/>
              </a:lnSpc>
            </a:pPr>
            <a:endParaRPr lang="en-US" sz="1700" b="0" i="0" u="none" strike="noStrike" dirty="0">
              <a:solidFill>
                <a:srgbClr val="3D3D3D"/>
              </a:solidFill>
              <a:latin typeface="Cafe24 Ssurround" pitchFamily="2" charset="-127"/>
              <a:ea typeface="Cafe24 Ssurround" pitchFamily="2" charset="-127"/>
              <a:cs typeface="Cafe24 Ssurround" pitchFamily="2" charset="-127"/>
            </a:endParaRPr>
          </a:p>
          <a:p>
            <a:pPr lvl="0" algn="l">
              <a:lnSpc>
                <a:spcPct val="148570"/>
              </a:lnSpc>
            </a:pPr>
            <a:r>
              <a:rPr lang="en-US" sz="17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- </a:t>
            </a:r>
            <a:r>
              <a:rPr lang="ko-KR" sz="17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이월학점제도란</a:t>
            </a:r>
            <a:r>
              <a:rPr lang="en-US" sz="17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?</a:t>
            </a:r>
          </a:p>
          <a:p>
            <a:pPr lvl="0" algn="l">
              <a:lnSpc>
                <a:spcPct val="148570"/>
              </a:lnSpc>
            </a:pPr>
            <a:r>
              <a:rPr lang="en-US" sz="17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 </a:t>
            </a:r>
            <a:r>
              <a:rPr lang="ko-KR" sz="17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직전학기</a:t>
            </a:r>
            <a:r>
              <a:rPr lang="en-US" sz="17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17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남은</a:t>
            </a:r>
            <a:r>
              <a:rPr lang="en-US" sz="17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17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잔여학점을</a:t>
            </a:r>
            <a:r>
              <a:rPr lang="en-US" sz="17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17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그</a:t>
            </a:r>
            <a:r>
              <a:rPr lang="en-US" sz="17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17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다음학기</a:t>
            </a:r>
            <a:r>
              <a:rPr lang="en-US" sz="17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17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수강신청</a:t>
            </a:r>
            <a:r>
              <a:rPr lang="en-US" sz="17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 </a:t>
            </a:r>
          </a:p>
          <a:p>
            <a:pPr lvl="0" algn="l">
              <a:lnSpc>
                <a:spcPct val="148570"/>
              </a:lnSpc>
            </a:pPr>
            <a:r>
              <a:rPr lang="en-US" sz="17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 </a:t>
            </a:r>
            <a:r>
              <a:rPr lang="ko-KR" sz="17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가능학점에</a:t>
            </a:r>
            <a:r>
              <a:rPr lang="en-US" sz="17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17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포함시키는</a:t>
            </a:r>
            <a:r>
              <a:rPr lang="en-US" sz="17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17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제도</a:t>
            </a:r>
            <a:r>
              <a:rPr lang="en-US" sz="17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. (2</a:t>
            </a:r>
            <a:r>
              <a:rPr lang="ko-KR" sz="17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학점</a:t>
            </a:r>
            <a:r>
              <a:rPr lang="en-US" sz="17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17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이내</a:t>
            </a:r>
            <a:r>
              <a:rPr lang="en-US" sz="17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7285404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자유형 13"/>
          <p:cNvSpPr/>
          <p:nvPr/>
        </p:nvSpPr>
        <p:spPr>
          <a:xfrm>
            <a:off x="0" y="0"/>
            <a:ext cx="12192000" cy="6858000"/>
          </a:xfrm>
          <a:custGeom>
            <a:avLst/>
            <a:gdLst>
              <a:gd name="connsiteX0" fmla="*/ 177338 w 12192000"/>
              <a:gd name="connsiteY0" fmla="*/ 191193 h 6858000"/>
              <a:gd name="connsiteX1" fmla="*/ 177338 w 12192000"/>
              <a:gd name="connsiteY1" fmla="*/ 6666807 h 6858000"/>
              <a:gd name="connsiteX2" fmla="*/ 12014662 w 12192000"/>
              <a:gd name="connsiteY2" fmla="*/ 6666807 h 6858000"/>
              <a:gd name="connsiteX3" fmla="*/ 12014662 w 12192000"/>
              <a:gd name="connsiteY3" fmla="*/ 191193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177338" y="191193"/>
                </a:moveTo>
                <a:lnTo>
                  <a:pt x="177338" y="6666807"/>
                </a:lnTo>
                <a:lnTo>
                  <a:pt x="12014662" y="6666807"/>
                </a:lnTo>
                <a:lnTo>
                  <a:pt x="12014662" y="191193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2" name="TextBox 9">
            <a:extLst>
              <a:ext uri="{FF2B5EF4-FFF2-40B4-BE49-F238E27FC236}">
                <a16:creationId xmlns:a16="http://schemas.microsoft.com/office/drawing/2014/main" id="{BB76E37D-0EE9-4B9C-A92B-503A12B9BBF9}"/>
              </a:ext>
            </a:extLst>
          </p:cNvPr>
          <p:cNvSpPr txBox="1"/>
          <p:nvPr/>
        </p:nvSpPr>
        <p:spPr>
          <a:xfrm>
            <a:off x="1422399" y="363045"/>
            <a:ext cx="7482114" cy="8890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07899"/>
              </a:lnSpc>
            </a:pPr>
            <a:r>
              <a:rPr lang="en-US" altLang="ko-KR" sz="4000" b="0" i="0" u="none" strike="noStrike" dirty="0" smtClean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[</a:t>
            </a:r>
            <a:r>
              <a:rPr lang="ko-KR" altLang="en-US" sz="4000" b="0" i="0" u="none" strike="noStrike" dirty="0" smtClean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신입생 학번 조회하기</a:t>
            </a:r>
            <a:r>
              <a:rPr lang="en-US" altLang="ko-KR" sz="4000" b="0" i="0" u="none" strike="noStrike" dirty="0" smtClean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]</a:t>
            </a:r>
            <a:endParaRPr lang="ko-KR" sz="4000" b="0" i="0" u="none" strike="noStrike" dirty="0">
              <a:latin typeface="Cafe24 Ssurround" pitchFamily="2" charset="-127"/>
              <a:ea typeface="Cafe24 Ssurround" pitchFamily="2" charset="-127"/>
              <a:cs typeface="Cafe24 Ssurround" pitchFamily="2" charset="-127"/>
            </a:endParaRPr>
          </a:p>
        </p:txBody>
      </p:sp>
      <p:pic>
        <p:nvPicPr>
          <p:cNvPr id="13" name="Picture 11">
            <a:extLst>
              <a:ext uri="{FF2B5EF4-FFF2-40B4-BE49-F238E27FC236}">
                <a16:creationId xmlns:a16="http://schemas.microsoft.com/office/drawing/2014/main" id="{3B0D2711-0F78-4FE3-A726-05D3E20C84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6399" y="363045"/>
            <a:ext cx="952500" cy="919655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8716CA26-18F1-45E2-9D98-E780DE6610C7}"/>
              </a:ext>
            </a:extLst>
          </p:cNvPr>
          <p:cNvSpPr txBox="1"/>
          <p:nvPr/>
        </p:nvSpPr>
        <p:spPr>
          <a:xfrm>
            <a:off x="4193240" y="2807813"/>
            <a:ext cx="4609937" cy="1242374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57700"/>
              </a:lnSpc>
            </a:pPr>
            <a:r>
              <a:rPr lang="en-US" sz="2400" b="0" i="0" u="none" strike="noStrike" dirty="0" smtClean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2</a:t>
            </a:r>
            <a:r>
              <a:rPr lang="ko-KR" altLang="en-US" sz="2400" b="0" i="0" u="none" strike="noStrike" dirty="0" smtClean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월 </a:t>
            </a:r>
            <a:r>
              <a:rPr lang="en-US" altLang="ko-KR" sz="2400" b="0" i="0" u="none" strike="noStrike" dirty="0" smtClean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23</a:t>
            </a:r>
            <a:r>
              <a:rPr lang="ko-KR" altLang="en-US" sz="2400" b="0" i="0" u="none" strike="noStrike" dirty="0" smtClean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일 이후 학번 조회 가능</a:t>
            </a:r>
            <a:endParaRPr lang="en-US" altLang="ko-KR" sz="2400" b="0" i="0" u="none" strike="noStrike" dirty="0" smtClean="0">
              <a:latin typeface="Cafe24 Ssurround" pitchFamily="2" charset="-127"/>
              <a:ea typeface="Cafe24 Ssurround" pitchFamily="2" charset="-127"/>
              <a:cs typeface="Cafe24 Ssurround" pitchFamily="2" charset="-127"/>
            </a:endParaRPr>
          </a:p>
          <a:p>
            <a:pPr lvl="0" algn="l">
              <a:lnSpc>
                <a:spcPct val="157700"/>
              </a:lnSpc>
            </a:pPr>
            <a:endParaRPr lang="en-US" sz="2400" dirty="0">
              <a:latin typeface="Cafe24 Ssurround" pitchFamily="2" charset="-127"/>
              <a:ea typeface="Cafe24 Ssurround" pitchFamily="2" charset="-127"/>
              <a:cs typeface="Cafe24 Ssurround" pitchFamily="2" charset="-127"/>
            </a:endParaRPr>
          </a:p>
          <a:p>
            <a:pPr lvl="0" algn="l">
              <a:lnSpc>
                <a:spcPct val="157700"/>
              </a:lnSpc>
            </a:pPr>
            <a:r>
              <a:rPr lang="ko-KR" altLang="en-US" sz="2400" b="0" i="0" u="none" strike="noStrike" dirty="0" smtClean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추후 </a:t>
            </a:r>
            <a:r>
              <a:rPr lang="ko-KR" altLang="en-US" sz="2400" b="0" i="0" u="none" strike="noStrike" dirty="0" err="1" smtClean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재공지</a:t>
            </a:r>
            <a:r>
              <a:rPr lang="ko-KR" altLang="en-US" sz="2400" b="0" i="0" u="none" strike="noStrike" dirty="0" smtClean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할 예정</a:t>
            </a:r>
            <a:endParaRPr lang="en-US" sz="2400" b="0" i="0" u="none" strike="noStrike" dirty="0">
              <a:latin typeface="Cafe24 Ssurround" pitchFamily="2" charset="-127"/>
              <a:ea typeface="Cafe24 Ssurround" pitchFamily="2" charset="-127"/>
              <a:cs typeface="Cafe24 Ssurround" pitchFamily="2" charset="-127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47D5CB9-EA2E-4A77-94FD-F7017869648B}"/>
              </a:ext>
            </a:extLst>
          </p:cNvPr>
          <p:cNvSpPr txBox="1"/>
          <p:nvPr/>
        </p:nvSpPr>
        <p:spPr>
          <a:xfrm>
            <a:off x="469899" y="508000"/>
            <a:ext cx="800100" cy="5588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3100" dirty="0" smtClean="0">
                <a:solidFill>
                  <a:srgbClr val="FEFDF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3</a:t>
            </a:r>
            <a:endParaRPr lang="en-US" sz="3100" b="0" i="0" u="none" strike="noStrike" dirty="0">
              <a:solidFill>
                <a:srgbClr val="FEFDFD"/>
              </a:solidFill>
              <a:latin typeface="Cafe24 Ssurround" pitchFamily="2" charset="-127"/>
              <a:ea typeface="Cafe24 Ssurround" pitchFamily="2" charset="-127"/>
              <a:cs typeface="Cafe24 Ssurround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5588649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자유형 13"/>
          <p:cNvSpPr/>
          <p:nvPr/>
        </p:nvSpPr>
        <p:spPr>
          <a:xfrm>
            <a:off x="0" y="0"/>
            <a:ext cx="12192000" cy="6858000"/>
          </a:xfrm>
          <a:custGeom>
            <a:avLst/>
            <a:gdLst>
              <a:gd name="connsiteX0" fmla="*/ 177338 w 12192000"/>
              <a:gd name="connsiteY0" fmla="*/ 191193 h 6858000"/>
              <a:gd name="connsiteX1" fmla="*/ 177338 w 12192000"/>
              <a:gd name="connsiteY1" fmla="*/ 6666807 h 6858000"/>
              <a:gd name="connsiteX2" fmla="*/ 12014662 w 12192000"/>
              <a:gd name="connsiteY2" fmla="*/ 6666807 h 6858000"/>
              <a:gd name="connsiteX3" fmla="*/ 12014662 w 12192000"/>
              <a:gd name="connsiteY3" fmla="*/ 191193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177338" y="191193"/>
                </a:moveTo>
                <a:lnTo>
                  <a:pt x="177338" y="6666807"/>
                </a:lnTo>
                <a:lnTo>
                  <a:pt x="12014662" y="6666807"/>
                </a:lnTo>
                <a:lnTo>
                  <a:pt x="12014662" y="191193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2" name="TextBox 9">
            <a:extLst>
              <a:ext uri="{FF2B5EF4-FFF2-40B4-BE49-F238E27FC236}">
                <a16:creationId xmlns:a16="http://schemas.microsoft.com/office/drawing/2014/main" id="{BB76E37D-0EE9-4B9C-A92B-503A12B9BBF9}"/>
              </a:ext>
            </a:extLst>
          </p:cNvPr>
          <p:cNvSpPr txBox="1"/>
          <p:nvPr/>
        </p:nvSpPr>
        <p:spPr>
          <a:xfrm>
            <a:off x="1422399" y="363045"/>
            <a:ext cx="7482114" cy="8890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07899"/>
              </a:lnSpc>
            </a:pPr>
            <a:r>
              <a:rPr lang="en-US" altLang="ko-KR" sz="4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[</a:t>
            </a:r>
            <a:r>
              <a:rPr lang="ko-KR" altLang="en-US" sz="4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수강신청 사이트 접속하기</a:t>
            </a:r>
            <a:r>
              <a:rPr lang="en-US" altLang="ko-KR" sz="4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]</a:t>
            </a:r>
            <a:endParaRPr lang="ko-KR" sz="4000" b="0" i="0" u="none" strike="noStrike" dirty="0">
              <a:latin typeface="Cafe24 Ssurround" pitchFamily="2" charset="-127"/>
              <a:ea typeface="Cafe24 Ssurround" pitchFamily="2" charset="-127"/>
              <a:cs typeface="Cafe24 Ssurround" pitchFamily="2" charset="-127"/>
            </a:endParaRPr>
          </a:p>
        </p:txBody>
      </p:sp>
      <p:pic>
        <p:nvPicPr>
          <p:cNvPr id="13" name="Picture 11">
            <a:extLst>
              <a:ext uri="{FF2B5EF4-FFF2-40B4-BE49-F238E27FC236}">
                <a16:creationId xmlns:a16="http://schemas.microsoft.com/office/drawing/2014/main" id="{3B0D2711-0F78-4FE3-A726-05D3E20C84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6399" y="363045"/>
            <a:ext cx="952500" cy="919655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F47D5CB9-EA2E-4A77-94FD-F7017869648B}"/>
              </a:ext>
            </a:extLst>
          </p:cNvPr>
          <p:cNvSpPr txBox="1"/>
          <p:nvPr/>
        </p:nvSpPr>
        <p:spPr>
          <a:xfrm>
            <a:off x="469899" y="508000"/>
            <a:ext cx="800100" cy="5588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3100" dirty="0">
                <a:solidFill>
                  <a:srgbClr val="FEFDF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4</a:t>
            </a:r>
            <a:endParaRPr lang="en-US" sz="3100" b="0" i="0" u="none" strike="noStrike" dirty="0">
              <a:solidFill>
                <a:srgbClr val="FEFDFD"/>
              </a:solidFill>
              <a:latin typeface="Cafe24 Ssurround" pitchFamily="2" charset="-127"/>
              <a:ea typeface="Cafe24 Ssurround" pitchFamily="2" charset="-127"/>
              <a:cs typeface="Cafe24 Ssurround" pitchFamily="2" charset="-127"/>
            </a:endParaRPr>
          </a:p>
        </p:txBody>
      </p:sp>
      <p:pic>
        <p:nvPicPr>
          <p:cNvPr id="11" name="Picture 8">
            <a:extLst>
              <a:ext uri="{FF2B5EF4-FFF2-40B4-BE49-F238E27FC236}">
                <a16:creationId xmlns:a16="http://schemas.microsoft.com/office/drawing/2014/main" id="{7AA573FF-1240-47CC-9FB3-A13D82DB4A3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6399" y="1427655"/>
            <a:ext cx="7661155" cy="4770446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8716CA26-18F1-45E2-9D98-E780DE6610C7}"/>
              </a:ext>
            </a:extLst>
          </p:cNvPr>
          <p:cNvSpPr txBox="1"/>
          <p:nvPr/>
        </p:nvSpPr>
        <p:spPr>
          <a:xfrm>
            <a:off x="8227018" y="2807813"/>
            <a:ext cx="3805518" cy="1242374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57700"/>
              </a:lnSpc>
            </a:pPr>
            <a:r>
              <a:rPr lang="ko-KR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아이디</a:t>
            </a:r>
            <a:r>
              <a:rPr lang="en-US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/ </a:t>
            </a:r>
            <a:r>
              <a:rPr lang="ko-KR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비밀번호</a:t>
            </a:r>
            <a:r>
              <a:rPr lang="en-US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입력</a:t>
            </a:r>
            <a:r>
              <a:rPr lang="en-US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후</a:t>
            </a:r>
            <a:r>
              <a:rPr lang="en-US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로그인</a:t>
            </a:r>
            <a:r>
              <a:rPr lang="en-US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 </a:t>
            </a:r>
          </a:p>
          <a:p>
            <a:pPr marL="342900" lvl="0" indent="-342900" algn="l">
              <a:lnSpc>
                <a:spcPct val="157700"/>
              </a:lnSpc>
              <a:buClr>
                <a:srgbClr val="3D3D3D"/>
              </a:buClr>
              <a:buFont typeface="Arial"/>
              <a:buChar char="●"/>
            </a:pPr>
            <a:r>
              <a:rPr lang="ko-KR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최초</a:t>
            </a:r>
            <a:r>
              <a:rPr lang="en-US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아이디</a:t>
            </a:r>
            <a:r>
              <a:rPr lang="en-US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: </a:t>
            </a:r>
            <a:r>
              <a:rPr lang="ko-KR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학번</a:t>
            </a:r>
            <a:r>
              <a:rPr lang="en-US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(</a:t>
            </a:r>
            <a:r>
              <a:rPr lang="ko-KR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본인</a:t>
            </a:r>
            <a:r>
              <a:rPr lang="en-US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)</a:t>
            </a:r>
          </a:p>
          <a:p>
            <a:pPr marL="342900" lvl="0" indent="-342900" algn="l">
              <a:lnSpc>
                <a:spcPct val="157700"/>
              </a:lnSpc>
              <a:buClr>
                <a:srgbClr val="3D3D3D"/>
              </a:buClr>
              <a:buFont typeface="Arial"/>
              <a:buChar char="●"/>
            </a:pPr>
            <a:r>
              <a:rPr lang="ko-KR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최초</a:t>
            </a:r>
            <a:r>
              <a:rPr lang="en-US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비밀번호</a:t>
            </a:r>
            <a:r>
              <a:rPr lang="en-US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: </a:t>
            </a:r>
            <a:r>
              <a:rPr lang="ko-KR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생년월일</a:t>
            </a:r>
            <a:r>
              <a:rPr lang="en-US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(6</a:t>
            </a:r>
            <a:r>
              <a:rPr lang="ko-KR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자리</a:t>
            </a:r>
            <a:r>
              <a:rPr lang="en-US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98994559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자유형 13"/>
          <p:cNvSpPr/>
          <p:nvPr/>
        </p:nvSpPr>
        <p:spPr>
          <a:xfrm>
            <a:off x="0" y="0"/>
            <a:ext cx="12192000" cy="6858000"/>
          </a:xfrm>
          <a:custGeom>
            <a:avLst/>
            <a:gdLst>
              <a:gd name="connsiteX0" fmla="*/ 177338 w 12192000"/>
              <a:gd name="connsiteY0" fmla="*/ 191193 h 6858000"/>
              <a:gd name="connsiteX1" fmla="*/ 177338 w 12192000"/>
              <a:gd name="connsiteY1" fmla="*/ 6666807 h 6858000"/>
              <a:gd name="connsiteX2" fmla="*/ 12014662 w 12192000"/>
              <a:gd name="connsiteY2" fmla="*/ 6666807 h 6858000"/>
              <a:gd name="connsiteX3" fmla="*/ 12014662 w 12192000"/>
              <a:gd name="connsiteY3" fmla="*/ 191193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177338" y="191193"/>
                </a:moveTo>
                <a:lnTo>
                  <a:pt x="177338" y="6666807"/>
                </a:lnTo>
                <a:lnTo>
                  <a:pt x="12014662" y="6666807"/>
                </a:lnTo>
                <a:lnTo>
                  <a:pt x="12014662" y="191193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2" name="TextBox 9">
            <a:extLst>
              <a:ext uri="{FF2B5EF4-FFF2-40B4-BE49-F238E27FC236}">
                <a16:creationId xmlns:a16="http://schemas.microsoft.com/office/drawing/2014/main" id="{BB76E37D-0EE9-4B9C-A92B-503A12B9BBF9}"/>
              </a:ext>
            </a:extLst>
          </p:cNvPr>
          <p:cNvSpPr txBox="1"/>
          <p:nvPr/>
        </p:nvSpPr>
        <p:spPr>
          <a:xfrm>
            <a:off x="1422399" y="363045"/>
            <a:ext cx="7482114" cy="8890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07899"/>
              </a:lnSpc>
            </a:pPr>
            <a:r>
              <a:rPr lang="en-US" altLang="ko-KR" sz="4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[</a:t>
            </a:r>
            <a:r>
              <a:rPr lang="ko-KR" altLang="en-US" sz="4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수강신청 </a:t>
            </a:r>
            <a:r>
              <a:rPr lang="ko-KR" altLang="en-US" sz="4000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진행 안내</a:t>
            </a:r>
            <a:r>
              <a:rPr lang="en-US" altLang="ko-KR" sz="4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]</a:t>
            </a:r>
            <a:endParaRPr lang="ko-KR" sz="4000" b="0" i="0" u="none" strike="noStrike" dirty="0">
              <a:latin typeface="Cafe24 Ssurround" pitchFamily="2" charset="-127"/>
              <a:ea typeface="Cafe24 Ssurround" pitchFamily="2" charset="-127"/>
              <a:cs typeface="Cafe24 Ssurround" pitchFamily="2" charset="-127"/>
            </a:endParaRPr>
          </a:p>
        </p:txBody>
      </p:sp>
      <p:pic>
        <p:nvPicPr>
          <p:cNvPr id="13" name="Picture 11">
            <a:extLst>
              <a:ext uri="{FF2B5EF4-FFF2-40B4-BE49-F238E27FC236}">
                <a16:creationId xmlns:a16="http://schemas.microsoft.com/office/drawing/2014/main" id="{3B0D2711-0F78-4FE3-A726-05D3E20C84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6399" y="363045"/>
            <a:ext cx="952500" cy="919655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F47D5CB9-EA2E-4A77-94FD-F7017869648B}"/>
              </a:ext>
            </a:extLst>
          </p:cNvPr>
          <p:cNvSpPr txBox="1"/>
          <p:nvPr/>
        </p:nvSpPr>
        <p:spPr>
          <a:xfrm>
            <a:off x="469899" y="508000"/>
            <a:ext cx="800100" cy="5588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3100" b="0" i="0" u="none" strike="noStrike" dirty="0">
                <a:solidFill>
                  <a:srgbClr val="FEFDF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5</a:t>
            </a: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630B1FCB-21B5-4622-ACE8-E2B35F31C72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898" y="1560109"/>
            <a:ext cx="11116359" cy="4934845"/>
          </a:xfrm>
          <a:prstGeom prst="rect">
            <a:avLst/>
          </a:prstGeom>
        </p:spPr>
      </p:pic>
      <p:pic>
        <p:nvPicPr>
          <p:cNvPr id="9" name="Picture 14">
            <a:extLst>
              <a:ext uri="{FF2B5EF4-FFF2-40B4-BE49-F238E27FC236}">
                <a16:creationId xmlns:a16="http://schemas.microsoft.com/office/drawing/2014/main" id="{73ED7ADE-B9BA-49FE-9412-0EE950003990}"/>
              </a:ext>
            </a:extLst>
          </p:cNvPr>
          <p:cNvPicPr>
            <a:picLocks noChangeAspect="1"/>
          </p:cNvPicPr>
          <p:nvPr/>
        </p:nvPicPr>
        <p:blipFill>
          <a:blip r:embed="rId4">
            <a:alphaModFix amt="70000"/>
          </a:blip>
          <a:stretch>
            <a:fillRect/>
          </a:stretch>
        </p:blipFill>
        <p:spPr>
          <a:xfrm rot="3143456">
            <a:off x="1411612" y="3963603"/>
            <a:ext cx="350217" cy="52981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983CB0F-0D7F-4190-B1F1-9A8445A73F50}"/>
              </a:ext>
            </a:extLst>
          </p:cNvPr>
          <p:cNvSpPr txBox="1"/>
          <p:nvPr/>
        </p:nvSpPr>
        <p:spPr>
          <a:xfrm>
            <a:off x="2368351" y="5495220"/>
            <a:ext cx="9353751" cy="1181257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07899"/>
              </a:lnSpc>
            </a:pPr>
            <a:r>
              <a:rPr lang="en-US" altLang="ko-KR" sz="2000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- </a:t>
            </a:r>
            <a:r>
              <a:rPr lang="ko-KR" altLang="en-US" sz="2000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전공과목 조회</a:t>
            </a:r>
            <a:endParaRPr lang="en-US" altLang="ko-KR" sz="2000" b="0" i="0" u="none" strike="noStrike" dirty="0">
              <a:latin typeface="Cafe24 Ssurround" pitchFamily="2" charset="-127"/>
              <a:ea typeface="Cafe24 Ssurround" pitchFamily="2" charset="-127"/>
              <a:cs typeface="Cafe24 Ssurround" pitchFamily="2" charset="-127"/>
            </a:endParaRPr>
          </a:p>
          <a:p>
            <a:pPr marL="914400" lvl="0" indent="-914400" algn="ctr">
              <a:lnSpc>
                <a:spcPct val="107899"/>
              </a:lnSpc>
              <a:buAutoNum type="arabicParenR"/>
            </a:pPr>
            <a:r>
              <a:rPr lang="ko-KR" altLang="en-US" sz="2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캠퍼스구분 학부</a:t>
            </a:r>
            <a:r>
              <a:rPr lang="en-US" altLang="ko-KR" sz="2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(</a:t>
            </a:r>
            <a:r>
              <a:rPr lang="ko-KR" altLang="en-US" sz="2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과</a:t>
            </a:r>
            <a:r>
              <a:rPr lang="en-US" altLang="ko-KR" sz="2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) </a:t>
            </a:r>
            <a:r>
              <a:rPr lang="ko-KR" altLang="en-US" sz="2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초기값은 소속캠퍼스 및 소속학과로 설정</a:t>
            </a:r>
            <a:endParaRPr lang="en-US" altLang="ko-KR" sz="2000" b="0" i="0" u="none" strike="noStrike" dirty="0">
              <a:latin typeface="Cafe24 Ssurround" pitchFamily="2" charset="-127"/>
              <a:ea typeface="Cafe24 Ssurround" pitchFamily="2" charset="-127"/>
              <a:cs typeface="Cafe24 Ssurround" pitchFamily="2" charset="-127"/>
            </a:endParaRPr>
          </a:p>
          <a:p>
            <a:pPr marL="914400" lvl="0" indent="-914400" algn="ctr">
              <a:lnSpc>
                <a:spcPct val="107899"/>
              </a:lnSpc>
              <a:buAutoNum type="arabicParenR"/>
            </a:pPr>
            <a:r>
              <a:rPr lang="ko-KR" altLang="en-US" sz="2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캠퍼스 설정 </a:t>
            </a:r>
            <a:r>
              <a:rPr lang="en-US" altLang="ko-KR" sz="2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&gt; </a:t>
            </a:r>
            <a:r>
              <a:rPr lang="ko-KR" altLang="en-US" sz="2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학부</a:t>
            </a:r>
            <a:r>
              <a:rPr lang="en-US" altLang="ko-KR" sz="2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(</a:t>
            </a:r>
            <a:r>
              <a:rPr lang="ko-KR" altLang="en-US" sz="2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과</a:t>
            </a:r>
            <a:r>
              <a:rPr lang="en-US" altLang="ko-KR" sz="2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) </a:t>
            </a:r>
            <a:r>
              <a:rPr lang="ko-KR" altLang="en-US" sz="2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설정 </a:t>
            </a:r>
            <a:r>
              <a:rPr lang="en-US" altLang="ko-KR" sz="2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&gt; </a:t>
            </a:r>
            <a:r>
              <a:rPr lang="ko-KR" altLang="en-US" sz="2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조회 클릭 시 해당학과</a:t>
            </a:r>
            <a:r>
              <a:rPr lang="en-US" altLang="ko-KR" sz="2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(</a:t>
            </a:r>
            <a:r>
              <a:rPr lang="ko-KR" altLang="en-US" sz="2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전공</a:t>
            </a:r>
            <a:r>
              <a:rPr lang="en-US" altLang="ko-KR" sz="2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) </a:t>
            </a:r>
            <a:r>
              <a:rPr lang="ko-KR" altLang="en-US" sz="2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과목 신청가능</a:t>
            </a:r>
            <a:endParaRPr lang="en-US" sz="2000" b="0" i="0" u="none" strike="noStrike" dirty="0">
              <a:latin typeface="Cafe24 Ssurround" pitchFamily="2" charset="-127"/>
              <a:ea typeface="Cafe24 Ssurround" pitchFamily="2" charset="-127"/>
              <a:cs typeface="Cafe24 Ssurround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19415205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자유형 13"/>
          <p:cNvSpPr/>
          <p:nvPr/>
        </p:nvSpPr>
        <p:spPr>
          <a:xfrm>
            <a:off x="0" y="0"/>
            <a:ext cx="12192000" cy="6858000"/>
          </a:xfrm>
          <a:custGeom>
            <a:avLst/>
            <a:gdLst>
              <a:gd name="connsiteX0" fmla="*/ 177338 w 12192000"/>
              <a:gd name="connsiteY0" fmla="*/ 191193 h 6858000"/>
              <a:gd name="connsiteX1" fmla="*/ 177338 w 12192000"/>
              <a:gd name="connsiteY1" fmla="*/ 6666807 h 6858000"/>
              <a:gd name="connsiteX2" fmla="*/ 12014662 w 12192000"/>
              <a:gd name="connsiteY2" fmla="*/ 6666807 h 6858000"/>
              <a:gd name="connsiteX3" fmla="*/ 12014662 w 12192000"/>
              <a:gd name="connsiteY3" fmla="*/ 191193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177338" y="191193"/>
                </a:moveTo>
                <a:lnTo>
                  <a:pt x="177338" y="6666807"/>
                </a:lnTo>
                <a:lnTo>
                  <a:pt x="12014662" y="6666807"/>
                </a:lnTo>
                <a:lnTo>
                  <a:pt x="12014662" y="191193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2" name="TextBox 9">
            <a:extLst>
              <a:ext uri="{FF2B5EF4-FFF2-40B4-BE49-F238E27FC236}">
                <a16:creationId xmlns:a16="http://schemas.microsoft.com/office/drawing/2014/main" id="{BB76E37D-0EE9-4B9C-A92B-503A12B9BBF9}"/>
              </a:ext>
            </a:extLst>
          </p:cNvPr>
          <p:cNvSpPr txBox="1"/>
          <p:nvPr/>
        </p:nvSpPr>
        <p:spPr>
          <a:xfrm>
            <a:off x="1422399" y="363045"/>
            <a:ext cx="5187951" cy="8890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07899"/>
              </a:lnSpc>
            </a:pPr>
            <a:r>
              <a:rPr lang="en-US" altLang="ko-KR" sz="4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[</a:t>
            </a:r>
            <a:r>
              <a:rPr lang="ko-KR" altLang="en-US" sz="4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수강신청 </a:t>
            </a:r>
            <a:r>
              <a:rPr lang="ko-KR" altLang="en-US" sz="4000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진행 안내</a:t>
            </a:r>
            <a:r>
              <a:rPr lang="en-US" altLang="ko-KR" sz="4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]</a:t>
            </a:r>
            <a:endParaRPr lang="ko-KR" sz="4000" b="0" i="0" u="none" strike="noStrike" dirty="0">
              <a:latin typeface="Cafe24 Ssurround" pitchFamily="2" charset="-127"/>
              <a:ea typeface="Cafe24 Ssurround" pitchFamily="2" charset="-127"/>
              <a:cs typeface="Cafe24 Ssurround" pitchFamily="2" charset="-127"/>
            </a:endParaRPr>
          </a:p>
        </p:txBody>
      </p:sp>
      <p:pic>
        <p:nvPicPr>
          <p:cNvPr id="13" name="Picture 11">
            <a:extLst>
              <a:ext uri="{FF2B5EF4-FFF2-40B4-BE49-F238E27FC236}">
                <a16:creationId xmlns:a16="http://schemas.microsoft.com/office/drawing/2014/main" id="{3B0D2711-0F78-4FE3-A726-05D3E20C84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6399" y="363045"/>
            <a:ext cx="952500" cy="919655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F47D5CB9-EA2E-4A77-94FD-F7017869648B}"/>
              </a:ext>
            </a:extLst>
          </p:cNvPr>
          <p:cNvSpPr txBox="1"/>
          <p:nvPr/>
        </p:nvSpPr>
        <p:spPr>
          <a:xfrm>
            <a:off x="469899" y="508000"/>
            <a:ext cx="800100" cy="5588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3100" b="0" i="0" u="none" strike="noStrike" dirty="0">
                <a:solidFill>
                  <a:srgbClr val="FEFDF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5</a:t>
            </a: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7D5FA0FF-4693-44F4-8B63-7562921DB63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399" y="1397000"/>
            <a:ext cx="11290301" cy="509795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93D5F27A-DDA3-4650-88DD-C46875AADFE7}"/>
              </a:ext>
            </a:extLst>
          </p:cNvPr>
          <p:cNvPicPr>
            <a:picLocks noChangeAspect="1"/>
          </p:cNvPicPr>
          <p:nvPr/>
        </p:nvPicPr>
        <p:blipFill>
          <a:blip r:embed="rId4">
            <a:alphaModFix amt="70000"/>
          </a:blip>
          <a:stretch>
            <a:fillRect/>
          </a:stretch>
        </p:blipFill>
        <p:spPr>
          <a:xfrm rot="3143456">
            <a:off x="1219960" y="4188578"/>
            <a:ext cx="404878" cy="612507"/>
          </a:xfrm>
          <a:prstGeom prst="rect">
            <a:avLst/>
          </a:prstGeom>
        </p:spPr>
      </p:pic>
      <p:sp>
        <p:nvSpPr>
          <p:cNvPr id="16" name="TextBox 9">
            <a:extLst>
              <a:ext uri="{FF2B5EF4-FFF2-40B4-BE49-F238E27FC236}">
                <a16:creationId xmlns:a16="http://schemas.microsoft.com/office/drawing/2014/main" id="{3A8B6AEA-A337-4886-98F7-48DC3116C029}"/>
              </a:ext>
            </a:extLst>
          </p:cNvPr>
          <p:cNvSpPr txBox="1"/>
          <p:nvPr/>
        </p:nvSpPr>
        <p:spPr>
          <a:xfrm>
            <a:off x="1788554" y="5800418"/>
            <a:ext cx="10475497" cy="694537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07899"/>
              </a:lnSpc>
            </a:pPr>
            <a:r>
              <a:rPr lang="en-US" altLang="ko-KR" sz="2000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- </a:t>
            </a:r>
            <a:r>
              <a:rPr lang="ko-KR" altLang="en-US" sz="2000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교양과목 조회</a:t>
            </a:r>
            <a:endParaRPr lang="en-US" altLang="ko-KR" sz="2000" b="0" i="0" u="none" strike="noStrike" dirty="0">
              <a:latin typeface="Cafe24 Ssurround" pitchFamily="2" charset="-127"/>
              <a:ea typeface="Cafe24 Ssurround" pitchFamily="2" charset="-127"/>
              <a:cs typeface="Cafe24 Ssurround" pitchFamily="2" charset="-127"/>
            </a:endParaRPr>
          </a:p>
          <a:p>
            <a:pPr marL="914400" lvl="0" indent="-914400" algn="ctr">
              <a:lnSpc>
                <a:spcPct val="107899"/>
              </a:lnSpc>
              <a:buAutoNum type="arabicParenR"/>
            </a:pPr>
            <a:r>
              <a:rPr lang="ko-KR" altLang="en-US" sz="2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교양과목 조회 </a:t>
            </a:r>
            <a:r>
              <a:rPr lang="en-US" altLang="ko-KR" sz="2000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- </a:t>
            </a:r>
            <a:r>
              <a:rPr lang="ko-KR" altLang="en-US" sz="2000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학부</a:t>
            </a:r>
            <a:r>
              <a:rPr lang="en-US" altLang="ko-KR" sz="2000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(</a:t>
            </a:r>
            <a:r>
              <a:rPr lang="ko-KR" altLang="en-US" sz="2000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과</a:t>
            </a:r>
            <a:r>
              <a:rPr lang="en-US" altLang="ko-KR" sz="2000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)</a:t>
            </a:r>
            <a:r>
              <a:rPr lang="ko-KR" altLang="en-US" sz="2000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가 학생성장교양학부로 변경되며 교양과목 신청가능</a:t>
            </a:r>
            <a:endParaRPr lang="en-US" altLang="ko-KR" sz="2000" dirty="0">
              <a:latin typeface="Cafe24 Ssurround" pitchFamily="2" charset="-127"/>
              <a:ea typeface="Cafe24 Ssurround" pitchFamily="2" charset="-127"/>
              <a:cs typeface="Cafe24 Ssurround" pitchFamily="2" charset="-127"/>
            </a:endParaRPr>
          </a:p>
          <a:p>
            <a:pPr marL="914400" lvl="0" indent="-914400" algn="ctr">
              <a:lnSpc>
                <a:spcPct val="107899"/>
              </a:lnSpc>
              <a:buAutoNum type="arabicParenR"/>
            </a:pPr>
            <a:r>
              <a:rPr lang="ko-KR" altLang="en-US" sz="2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이수구분을 기초교양</a:t>
            </a:r>
            <a:r>
              <a:rPr lang="en-US" altLang="ko-KR" sz="2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, </a:t>
            </a:r>
            <a:r>
              <a:rPr lang="ko-KR" altLang="en-US" sz="2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핵심교양</a:t>
            </a:r>
            <a:r>
              <a:rPr lang="en-US" altLang="ko-KR" sz="2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, </a:t>
            </a:r>
            <a:r>
              <a:rPr lang="ko-KR" altLang="en-US" sz="2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자유교양 중 선택하여 해당과목 신청</a:t>
            </a:r>
            <a:endParaRPr lang="en-US" sz="2000" b="0" i="0" u="none" strike="noStrike" dirty="0">
              <a:latin typeface="Cafe24 Ssurround" pitchFamily="2" charset="-127"/>
              <a:ea typeface="Cafe24 Ssurround" pitchFamily="2" charset="-127"/>
              <a:cs typeface="Cafe24 Ssurround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82084303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자유형 13"/>
          <p:cNvSpPr/>
          <p:nvPr/>
        </p:nvSpPr>
        <p:spPr>
          <a:xfrm>
            <a:off x="0" y="0"/>
            <a:ext cx="12192000" cy="6858000"/>
          </a:xfrm>
          <a:custGeom>
            <a:avLst/>
            <a:gdLst>
              <a:gd name="connsiteX0" fmla="*/ 177338 w 12192000"/>
              <a:gd name="connsiteY0" fmla="*/ 191193 h 6858000"/>
              <a:gd name="connsiteX1" fmla="*/ 177338 w 12192000"/>
              <a:gd name="connsiteY1" fmla="*/ 6666807 h 6858000"/>
              <a:gd name="connsiteX2" fmla="*/ 12014662 w 12192000"/>
              <a:gd name="connsiteY2" fmla="*/ 6666807 h 6858000"/>
              <a:gd name="connsiteX3" fmla="*/ 12014662 w 12192000"/>
              <a:gd name="connsiteY3" fmla="*/ 191193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177338" y="191193"/>
                </a:moveTo>
                <a:lnTo>
                  <a:pt x="177338" y="6666807"/>
                </a:lnTo>
                <a:lnTo>
                  <a:pt x="12014662" y="6666807"/>
                </a:lnTo>
                <a:lnTo>
                  <a:pt x="12014662" y="191193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9" name="TextBox 9">
            <a:extLst>
              <a:ext uri="{FF2B5EF4-FFF2-40B4-BE49-F238E27FC236}">
                <a16:creationId xmlns:a16="http://schemas.microsoft.com/office/drawing/2014/main" id="{A483D8D1-35DD-4A86-9A58-85842ABD6312}"/>
              </a:ext>
            </a:extLst>
          </p:cNvPr>
          <p:cNvSpPr txBox="1"/>
          <p:nvPr/>
        </p:nvSpPr>
        <p:spPr>
          <a:xfrm>
            <a:off x="622300" y="2787650"/>
            <a:ext cx="10947400" cy="12827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07899"/>
              </a:lnSpc>
            </a:pPr>
            <a:r>
              <a:rPr lang="en-US" altLang="ko-KR" sz="13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Q&amp;A</a:t>
            </a:r>
            <a:endParaRPr lang="en-US" sz="13800" b="0" i="0" u="none" strike="noStrike" dirty="0">
              <a:latin typeface="Cafe24 Ssurround" pitchFamily="2" charset="-127"/>
              <a:ea typeface="Cafe24 Ssurround" pitchFamily="2" charset="-127"/>
              <a:cs typeface="Cafe24 Ssurround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57534869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자유형 13"/>
          <p:cNvSpPr/>
          <p:nvPr/>
        </p:nvSpPr>
        <p:spPr>
          <a:xfrm>
            <a:off x="0" y="0"/>
            <a:ext cx="12192000" cy="6858000"/>
          </a:xfrm>
          <a:custGeom>
            <a:avLst/>
            <a:gdLst>
              <a:gd name="connsiteX0" fmla="*/ 177338 w 12192000"/>
              <a:gd name="connsiteY0" fmla="*/ 191193 h 6858000"/>
              <a:gd name="connsiteX1" fmla="*/ 177338 w 12192000"/>
              <a:gd name="connsiteY1" fmla="*/ 6666807 h 6858000"/>
              <a:gd name="connsiteX2" fmla="*/ 12014662 w 12192000"/>
              <a:gd name="connsiteY2" fmla="*/ 6666807 h 6858000"/>
              <a:gd name="connsiteX3" fmla="*/ 12014662 w 12192000"/>
              <a:gd name="connsiteY3" fmla="*/ 191193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177338" y="191193"/>
                </a:moveTo>
                <a:lnTo>
                  <a:pt x="177338" y="6666807"/>
                </a:lnTo>
                <a:lnTo>
                  <a:pt x="12014662" y="6666807"/>
                </a:lnTo>
                <a:lnTo>
                  <a:pt x="12014662" y="191193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4" name="TextBox 8">
            <a:extLst>
              <a:ext uri="{FF2B5EF4-FFF2-40B4-BE49-F238E27FC236}">
                <a16:creationId xmlns:a16="http://schemas.microsoft.com/office/drawing/2014/main" id="{4338DC83-9872-452B-A9E5-BC93F2CA09AF}"/>
              </a:ext>
            </a:extLst>
          </p:cNvPr>
          <p:cNvSpPr txBox="1"/>
          <p:nvPr/>
        </p:nvSpPr>
        <p:spPr>
          <a:xfrm>
            <a:off x="-1549400" y="2843051"/>
            <a:ext cx="15290800" cy="16002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ko-KR" altLang="en-US" sz="8000" dirty="0" err="1" smtClean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스포츠재활복지학전공에</a:t>
            </a:r>
            <a:r>
              <a:rPr lang="ko-KR" altLang="en-US" sz="8000" dirty="0" smtClean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endParaRPr lang="en-US" altLang="ko-KR" sz="8000" dirty="0">
              <a:latin typeface="Cafe24 Ssurround" pitchFamily="2" charset="-127"/>
              <a:ea typeface="Cafe24 Ssurround" pitchFamily="2" charset="-127"/>
              <a:cs typeface="Cafe24 Ssurround" pitchFamily="2" charset="-127"/>
            </a:endParaRPr>
          </a:p>
          <a:p>
            <a:pPr lvl="0" algn="ctr">
              <a:lnSpc>
                <a:spcPct val="99600"/>
              </a:lnSpc>
            </a:pPr>
            <a:r>
              <a:rPr lang="ko-KR" altLang="en-US" sz="8000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오신걸 환영합니다</a:t>
            </a:r>
            <a:r>
              <a:rPr lang="en-US" altLang="ko-KR" sz="8000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.</a:t>
            </a:r>
            <a:endParaRPr lang="ko-KR" sz="8000" b="0" i="0" u="none" strike="noStrike" dirty="0">
              <a:latin typeface="Cafe24 Ssurround" pitchFamily="2" charset="-127"/>
              <a:ea typeface="Cafe24 Ssurround" pitchFamily="2" charset="-127"/>
              <a:cs typeface="Cafe24 Ssurround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1591070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400</TotalTime>
  <Words>575</Words>
  <Application>Microsoft Office PowerPoint</Application>
  <PresentationFormat>와이드스크린</PresentationFormat>
  <Paragraphs>152</Paragraphs>
  <Slides>15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15</vt:i4>
      </vt:variant>
    </vt:vector>
  </HeadingPairs>
  <TitlesOfParts>
    <vt:vector size="21" baseType="lpstr">
      <vt:lpstr>Cafe24 Ssurround</vt:lpstr>
      <vt:lpstr>굴림</vt:lpstr>
      <vt:lpstr>맑은 고딕</vt:lpstr>
      <vt:lpstr>카페24 써라운드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왕별</dc:creator>
  <cp:lastModifiedBy>admin</cp:lastModifiedBy>
  <cp:revision>22</cp:revision>
  <dcterms:created xsi:type="dcterms:W3CDTF">2020-09-23T19:38:24Z</dcterms:created>
  <dcterms:modified xsi:type="dcterms:W3CDTF">2026-02-11T07:43:52Z</dcterms:modified>
</cp:coreProperties>
</file>