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21"/>
  </p:notesMasterIdLst>
  <p:sldIdLst>
    <p:sldId id="256" r:id="rId2"/>
    <p:sldId id="314" r:id="rId3"/>
    <p:sldId id="315" r:id="rId4"/>
    <p:sldId id="316" r:id="rId5"/>
    <p:sldId id="328" r:id="rId6"/>
    <p:sldId id="330" r:id="rId7"/>
    <p:sldId id="329" r:id="rId8"/>
    <p:sldId id="350" r:id="rId9"/>
    <p:sldId id="351" r:id="rId10"/>
    <p:sldId id="348" r:id="rId11"/>
    <p:sldId id="352" r:id="rId12"/>
    <p:sldId id="353" r:id="rId13"/>
    <p:sldId id="338" r:id="rId14"/>
    <p:sldId id="305" r:id="rId15"/>
    <p:sldId id="340" r:id="rId16"/>
    <p:sldId id="342" r:id="rId17"/>
    <p:sldId id="344" r:id="rId18"/>
    <p:sldId id="346" r:id="rId19"/>
    <p:sldId id="289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1" autoAdjust="0"/>
    <p:restoredTop sz="94660"/>
  </p:normalViewPr>
  <p:slideViewPr>
    <p:cSldViewPr>
      <p:cViewPr>
        <p:scale>
          <a:sx n="100" d="100"/>
          <a:sy n="100" d="100"/>
        </p:scale>
        <p:origin x="-13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505BA-49B3-4D6A-A8B9-025E26AFF0A4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25F973-EBE2-43E5-84FD-3D4FFD9854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7763" y="695325"/>
            <a:ext cx="4546600" cy="3409950"/>
          </a:xfrm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2432"/>
            <a:ext cx="5029200" cy="4115843"/>
          </a:xfrm>
          <a:noFill/>
          <a:ln/>
        </p:spPr>
        <p:txBody>
          <a:bodyPr/>
          <a:lstStyle/>
          <a:p>
            <a:endParaRPr lang="en-US" altLang="ko-KR" smtClean="0"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4862"/>
            <a:ext cx="2971800" cy="45764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4CC2FAC-D949-4CD2-BBFC-5EADB980A629}" type="slidenum">
              <a:rPr lang="ko-KR" altLang="en-US">
                <a:latin typeface="Arial" pitchFamily="34" charset="0"/>
              </a:rPr>
              <a:pPr>
                <a:defRPr/>
              </a:pPr>
              <a:t>6</a:t>
            </a:fld>
            <a:endParaRPr lang="ko-KR" altLang="en-US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4862"/>
            <a:ext cx="2971800" cy="45764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63FE21F-0C95-477E-B2A5-F5410D1FAA3B}" type="slidenum">
              <a:rPr lang="ko-KR" altLang="en-US">
                <a:latin typeface="Arial" pitchFamily="34" charset="0"/>
              </a:rPr>
              <a:pPr>
                <a:defRPr/>
              </a:pPr>
              <a:t>7</a:t>
            </a:fld>
            <a:endParaRPr lang="ko-KR" altLang="en-US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6595C0F-7F77-4563-B928-7988E91E8A55}" type="datetimeFigureOut">
              <a:rPr lang="ko-KR" altLang="en-US" smtClean="0"/>
              <a:pPr/>
              <a:t>2020-09-30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CEAFA-C80F-4ED7-8A39-2831CC4E4F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kr/url?sa=i&amp;url=https://www.freeimages.com/kr/premium/white-clover-flowering-717874&amp;psig=AOvVaw2wLPJWJGYCCERsQ1uCVF8k&amp;ust=1601209211209000&amp;source=images&amp;cd=vfe&amp;ved=0CAIQjRxqFwoTCLja7avnhuwCFQAAAAAdAAAAABAD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co.kr/url?sa=i&amp;rct=j&amp;q=&amp;esrc=s&amp;source=images&amp;cd=&amp;cad=rja&amp;uact=8&amp;ved=0ahUKEwjCi5-G37TJAhXIJ6YKHW5zDa4QjRwIBw&amp;url=http://blog.daum.net/_blog/BlogTypeView.do?blogid=0p1dp&amp;articleno=40&amp;categoryId=1&amp;regdt=20140321010714&amp;psig=AFQjCNFAOQKAnwnxHvlx5LytQPkOEn3Faw&amp;ust=144885589069143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://www.google.co.kr/url?sa=i&amp;rct=j&amp;q=&amp;esrc=s&amp;source=images&amp;cd=&amp;cad=rja&amp;uact=8&amp;ved=0ahUKEwiPruSr37TJAhWj2qYKHapxBYUQjRwIBw&amp;url=http://www.richardsonseeds.com/live/pages/Seed_Production&amp;psig=AFQjCNE7Ns0czGJdVSXBVE5I301OZPjS3w&amp;ust=144885599434124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co.kr/url?sa=i&amp;rct=j&amp;q=&amp;esrc=s&amp;source=images&amp;cd=&amp;cad=rja&amp;uact=8&amp;ved=&amp;url=http://stockproject1.deviantart.com/art/Rye-Field-16234925-254672905&amp;psig=AFQjCNFJ4qUZ1l1XbH2-PbwVd2Aak9pmIg&amp;ust=144885607891147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hyperlink" Target="http://www.google.co.kr/url?sa=i&amp;rct=j&amp;q=&amp;esrc=s&amp;source=images&amp;cd=&amp;cad=rja&amp;uact=8&amp;ved=0ahUKEwji0bbt37TJAhXjFqYKHQb_A58QjRwIBw&amp;url=http://visual.merriam-webster.com/plants-gardening/plants/cereals/rye.php&amp;psig=AFQjCNFJ4qUZ1l1XbH2-PbwVd2Aak9pmIg&amp;ust=1448856078911472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kr/url?sa=i&amp;rct=j&amp;q=&amp;esrc=s&amp;source=images&amp;cd=&amp;cad=rja&amp;uact=8&amp;ved=0ahUKEwiBtZTk0bTJAhXFKqYKHTidAmUQjRwIBw&amp;url=http://blog.daum.net/cmj7848/16516701&amp;psig=AFQjCNEv1P-9SNopMCcxZOHYVgfIJRGUxw&amp;ust=1448852356122471" TargetMode="External"/><Relationship Id="rId3" Type="http://schemas.openxmlformats.org/officeDocument/2006/relationships/image" Target="../media/image23.jpeg"/><Relationship Id="rId7" Type="http://schemas.openxmlformats.org/officeDocument/2006/relationships/image" Target="../media/image25.jpeg"/><Relationship Id="rId2" Type="http://schemas.openxmlformats.org/officeDocument/2006/relationships/hyperlink" Target="http://www.google.co.kr/url?sa=i&amp;rct=j&amp;q=&amp;esrc=s&amp;source=images&amp;cd=&amp;cad=rja&amp;uact=8&amp;ved=0ahUKEwjus-720LTJAhXGJKYKHebwD5EQjRwIBw&amp;url=http://blog.daum.net/_blog/BlogTypeView.do?blogid=0YSaq&amp;articleno=437&amp;categoryId=0&amp;regdt=20140608222044&amp;psig=AFQjCNHM2A3_dAemEEeNUzgT4SkeGZ9UrA&amp;ust=14488521269690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kr/url?sa=i&amp;rct=j&amp;q=&amp;esrc=s&amp;source=images&amp;cd=&amp;cad=rja&amp;uact=8&amp;ved=0ahUKEwj_0ejO0bTJAhWCkKYKHeE-AxIQjRwIBw&amp;url=http://www.123rf.com/photo_13445941_tapioca-plants-cassava-thailand.html&amp;psig=AFQjCNE3NtVkpq5cxVzci81XzL8ZjX0lXA&amp;ust=1448852308017214" TargetMode="External"/><Relationship Id="rId11" Type="http://schemas.openxmlformats.org/officeDocument/2006/relationships/image" Target="../media/image27.jpeg"/><Relationship Id="rId5" Type="http://schemas.openxmlformats.org/officeDocument/2006/relationships/image" Target="../media/image24.jpeg"/><Relationship Id="rId10" Type="http://schemas.openxmlformats.org/officeDocument/2006/relationships/hyperlink" Target="https://www.google.co.kr/url?sa=i&amp;rct=j&amp;q=&amp;esrc=s&amp;source=images&amp;cd=&amp;cad=rja&amp;uact=8&amp;ved=0ahUKEwi-6_mD0rTJAhXhIaYKHUEUCPMQjRwIBw&amp;url=https://www.issuejeju.com/news/article.html?no=129508&amp;psig=AFQjCNEL3NncSJSSa0_ahbtu9WcC9BMe7g&amp;ust=1448852398775826" TargetMode="External"/><Relationship Id="rId4" Type="http://schemas.openxmlformats.org/officeDocument/2006/relationships/hyperlink" Target="http://www.google.co.kr/url?sa=i&amp;rct=j&amp;q=&amp;esrc=s&amp;source=images&amp;cd=&amp;cad=rja&amp;uact=8&amp;ved=0ahUKEwiWoIyF0bTJAhWDg6YKHfFZBKcQjRwIBw&amp;url=http://blog.daum.net/hoangkihes9540/12881773&amp;psig=AFQjCNFQBX1L9LhHnFLIzwS58GgNmpSR1w&amp;ust=1448852157522398" TargetMode="External"/><Relationship Id="rId9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google.co.kr/url?sa=i&amp;url=http://blog.daum.net/whyj88/557&amp;psig=AOvVaw1I2_JZo1mbzKT1zr_iJp0C&amp;ust=1601210733981000&amp;source=images&amp;cd=vfe&amp;ved=0CAIQjRxqFwoTCPjYgP_shuwCFQAAAAAdAAAAABAD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267744" y="2847550"/>
            <a:ext cx="6172200" cy="869482"/>
          </a:xfrm>
        </p:spPr>
        <p:txBody>
          <a:bodyPr>
            <a:normAutofit/>
          </a:bodyPr>
          <a:lstStyle/>
          <a:p>
            <a:pPr algn="ctr"/>
            <a:r>
              <a:rPr lang="ko-KR" altLang="en-US" sz="4800" dirty="0" err="1" smtClean="0">
                <a:solidFill>
                  <a:schemeClr val="tx1"/>
                </a:solidFill>
                <a:latin typeface="+mn-ea"/>
                <a:ea typeface="+mn-ea"/>
              </a:rPr>
              <a:t>사료작물학</a:t>
            </a:r>
            <a:r>
              <a:rPr lang="ko-KR" altLang="en-US" sz="4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4800" dirty="0" smtClean="0">
                <a:solidFill>
                  <a:schemeClr val="tx1"/>
                </a:solidFill>
                <a:latin typeface="+mn-ea"/>
                <a:ea typeface="+mn-ea"/>
              </a:rPr>
              <a:t>3</a:t>
            </a:r>
            <a:r>
              <a:rPr lang="ko-KR" altLang="en-US" sz="4800" dirty="0" smtClean="0">
                <a:solidFill>
                  <a:schemeClr val="tx1"/>
                </a:solidFill>
                <a:latin typeface="+mn-ea"/>
                <a:ea typeface="+mn-ea"/>
              </a:rPr>
              <a:t>장</a:t>
            </a:r>
            <a:r>
              <a:rPr lang="en-US" altLang="ko-KR" sz="480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ko-KR" altLang="en-US" sz="4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194" name="Picture 2" descr="C:\Users\LG\Desktop\IMG_267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3" y="-891479"/>
            <a:ext cx="6857999" cy="86409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219" name="Picture 3" descr="C:\Users\LG\Desktop\IMG_267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 rot="5400000">
            <a:off x="998982" y="-891478"/>
            <a:ext cx="6858001" cy="86409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07504" y="0"/>
            <a:ext cx="864096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내용 개체 틀 8"/>
          <p:cNvSpPr>
            <a:spLocks noGrp="1"/>
          </p:cNvSpPr>
          <p:nvPr>
            <p:ph sz="quarter" idx="1"/>
          </p:nvPr>
        </p:nvSpPr>
        <p:spPr>
          <a:xfrm>
            <a:off x="393700" y="548680"/>
            <a:ext cx="8353425" cy="5760640"/>
          </a:xfrm>
        </p:spPr>
        <p:txBody>
          <a:bodyPr>
            <a:normAutofit lnSpcReduction="1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sz="2800" b="1" dirty="0" err="1" smtClean="0">
                <a:latin typeface="+mn-ea"/>
              </a:rPr>
              <a:t>두과목초</a:t>
            </a:r>
            <a:r>
              <a:rPr lang="en-US" altLang="ko-KR" sz="2800" b="1" dirty="0" smtClean="0">
                <a:latin typeface="+mn-ea"/>
              </a:rPr>
              <a:t>: </a:t>
            </a:r>
            <a:r>
              <a:rPr lang="ko-KR" altLang="en-US" sz="2800" b="1" dirty="0" err="1" smtClean="0">
                <a:latin typeface="+mn-ea"/>
              </a:rPr>
              <a:t>알팔파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smtClean="0">
                <a:latin typeface="+mn-ea"/>
              </a:rPr>
              <a:t>화이트클로버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레드클로버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라디노클로버</a:t>
            </a:r>
            <a:r>
              <a:rPr lang="en-US" altLang="ko-KR" sz="2800" b="1" dirty="0" smtClean="0">
                <a:latin typeface="+mn-ea"/>
              </a:rPr>
              <a:t>,</a:t>
            </a:r>
          </a:p>
          <a:p>
            <a:pPr marL="274320" indent="-274320"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800" b="1" dirty="0" smtClean="0">
                <a:latin typeface="+mn-ea"/>
              </a:rPr>
              <a:t>           </a:t>
            </a:r>
            <a:r>
              <a:rPr lang="ko-KR" altLang="en-US" sz="2800" b="1" dirty="0" err="1" smtClean="0">
                <a:latin typeface="+mn-ea"/>
              </a:rPr>
              <a:t>옐로루핀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스위트클로버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청예콩</a:t>
            </a:r>
            <a:endParaRPr lang="en-US" altLang="ko-KR" sz="2800" b="1" dirty="0" smtClean="0">
              <a:latin typeface="+mn-ea"/>
            </a:endParaRPr>
          </a:p>
          <a:p>
            <a:pPr algn="just">
              <a:defRPr/>
            </a:pPr>
            <a:r>
              <a:rPr lang="ko-KR" altLang="en-US" sz="2800" b="1" dirty="0" err="1" smtClean="0">
                <a:latin typeface="+mn-ea"/>
              </a:rPr>
              <a:t>화본과</a:t>
            </a:r>
            <a:r>
              <a:rPr lang="ko-KR" altLang="en-US" sz="2800" b="1" dirty="0" smtClean="0">
                <a:latin typeface="+mn-ea"/>
              </a:rPr>
              <a:t> 목초</a:t>
            </a:r>
            <a:r>
              <a:rPr lang="en-US" altLang="ko-KR" sz="2800" b="1" dirty="0" smtClean="0">
                <a:latin typeface="+mn-ea"/>
              </a:rPr>
              <a:t>: </a:t>
            </a:r>
            <a:r>
              <a:rPr lang="ko-KR" altLang="en-US" sz="2800" b="1" dirty="0" err="1" smtClean="0">
                <a:latin typeface="+mn-ea"/>
              </a:rPr>
              <a:t>티머시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오처드그래스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이탈리언라이그래스</a:t>
            </a:r>
            <a:r>
              <a:rPr lang="en-US" altLang="ko-KR" sz="2800" b="1" dirty="0" smtClean="0">
                <a:latin typeface="+mn-ea"/>
              </a:rPr>
              <a:t>, </a:t>
            </a:r>
          </a:p>
          <a:p>
            <a:pPr algn="just">
              <a:buNone/>
              <a:defRPr/>
            </a:pPr>
            <a:r>
              <a:rPr lang="en-US" altLang="ko-KR" sz="2800" b="1" dirty="0" smtClean="0">
                <a:latin typeface="+mn-ea"/>
              </a:rPr>
              <a:t>              </a:t>
            </a:r>
            <a:r>
              <a:rPr lang="ko-KR" altLang="en-US" sz="2800" b="1" dirty="0" err="1" smtClean="0">
                <a:latin typeface="+mn-ea"/>
              </a:rPr>
              <a:t>페레니얼라이그래스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톨페스큐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메도페스큐</a:t>
            </a:r>
            <a:r>
              <a:rPr lang="en-US" altLang="ko-KR" sz="2800" b="1" dirty="0" smtClean="0">
                <a:latin typeface="+mn-ea"/>
              </a:rPr>
              <a:t>, </a:t>
            </a:r>
          </a:p>
          <a:p>
            <a:pPr algn="just">
              <a:buNone/>
              <a:defRPr/>
            </a:pPr>
            <a:r>
              <a:rPr lang="en-US" altLang="ko-KR" sz="2800" b="1" dirty="0" smtClean="0">
                <a:latin typeface="+mn-ea"/>
              </a:rPr>
              <a:t>              </a:t>
            </a:r>
            <a:r>
              <a:rPr lang="ko-KR" altLang="en-US" sz="2800" b="1" dirty="0" err="1" smtClean="0">
                <a:latin typeface="+mn-ea"/>
              </a:rPr>
              <a:t>수단그래스</a:t>
            </a:r>
            <a:r>
              <a:rPr lang="en-US" altLang="ko-KR" sz="2800" b="1" dirty="0" smtClean="0">
                <a:latin typeface="+mn-ea"/>
              </a:rPr>
              <a:t>,</a:t>
            </a:r>
            <a:r>
              <a:rPr lang="ko-KR" altLang="en-US" sz="2800" b="1" dirty="0" err="1" smtClean="0">
                <a:latin typeface="+mn-ea"/>
              </a:rPr>
              <a:t>청예옥수수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err="1" smtClean="0">
                <a:latin typeface="+mn-ea"/>
              </a:rPr>
              <a:t>청예호밀</a:t>
            </a:r>
            <a:endParaRPr lang="en-US" altLang="ko-KR" sz="2800" b="1" dirty="0" smtClean="0">
              <a:latin typeface="+mn-ea"/>
            </a:endParaRP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ko-KR" altLang="en-US" sz="2800" b="1" dirty="0" smtClean="0">
                <a:latin typeface="+mn-ea"/>
              </a:rPr>
              <a:t>근채사료작물</a:t>
            </a:r>
            <a:r>
              <a:rPr lang="en-US" altLang="ko-KR" sz="2800" b="1" dirty="0" smtClean="0">
                <a:latin typeface="+mn-ea"/>
              </a:rPr>
              <a:t>: </a:t>
            </a:r>
            <a:r>
              <a:rPr lang="ko-KR" altLang="en-US" sz="2800" b="1" dirty="0" smtClean="0">
                <a:latin typeface="+mn-ea"/>
              </a:rPr>
              <a:t>사료용 비트</a:t>
            </a:r>
            <a:endParaRPr lang="en-US" altLang="ko-KR" sz="2800" b="1" dirty="0" smtClean="0">
              <a:latin typeface="+mn-ea"/>
            </a:endParaRP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altLang="ko-KR" sz="2800" b="1" dirty="0" smtClean="0">
                <a:latin typeface="+mn-ea"/>
              </a:rPr>
              <a:t>TDN: </a:t>
            </a:r>
            <a:r>
              <a:rPr lang="ko-KR" altLang="en-US" sz="2800" b="1" dirty="0" smtClean="0">
                <a:latin typeface="+mn-ea"/>
              </a:rPr>
              <a:t>사료가 가지는 에너지량 중에서 가축이 이용할 수 </a:t>
            </a:r>
            <a:r>
              <a:rPr lang="ko-KR" altLang="en-US" sz="2800" b="1" dirty="0" err="1" smtClean="0">
                <a:latin typeface="+mn-ea"/>
              </a:rPr>
              <a:t>있</a:t>
            </a:r>
            <a:endParaRPr lang="en-US" altLang="ko-KR" sz="2800" b="1" dirty="0" smtClean="0">
              <a:latin typeface="+mn-ea"/>
            </a:endParaRPr>
          </a:p>
          <a:p>
            <a:pPr marL="274320" indent="-274320"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800" b="1" dirty="0" smtClean="0">
                <a:latin typeface="+mn-ea"/>
              </a:rPr>
              <a:t>       </a:t>
            </a:r>
            <a:r>
              <a:rPr lang="ko-KR" altLang="en-US" sz="2800" b="1" dirty="0" smtClean="0">
                <a:latin typeface="+mn-ea"/>
              </a:rPr>
              <a:t>는 에너지량을 전부 합하여 나타내는 단위 즉 가소화</a:t>
            </a:r>
            <a:endParaRPr lang="en-US" altLang="ko-KR" sz="2800" b="1" dirty="0" smtClean="0">
              <a:latin typeface="+mn-ea"/>
            </a:endParaRPr>
          </a:p>
          <a:p>
            <a:pPr marL="274320" indent="-274320"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800" b="1" dirty="0" smtClean="0">
                <a:latin typeface="+mn-ea"/>
              </a:rPr>
              <a:t>       </a:t>
            </a:r>
            <a:r>
              <a:rPr lang="ko-KR" altLang="en-US" sz="2800" b="1" dirty="0" smtClean="0">
                <a:latin typeface="+mn-ea"/>
              </a:rPr>
              <a:t>양분총량</a:t>
            </a:r>
            <a:endParaRPr lang="en-US" altLang="ko-KR" sz="2800" b="1" dirty="0" smtClean="0">
              <a:latin typeface="+mn-ea"/>
            </a:endParaRPr>
          </a:p>
          <a:p>
            <a:pPr marL="274320" indent="-274320"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800" b="1" dirty="0" smtClean="0">
                <a:latin typeface="+mn-ea"/>
              </a:rPr>
              <a:t>  </a:t>
            </a:r>
            <a:r>
              <a:rPr lang="ko-KR" altLang="en-US" sz="2800" b="1" dirty="0" smtClean="0">
                <a:latin typeface="+mn-ea"/>
              </a:rPr>
              <a:t>공식 </a:t>
            </a:r>
            <a:r>
              <a:rPr lang="en-US" altLang="ko-KR" sz="2800" b="1" dirty="0" smtClean="0">
                <a:latin typeface="+mn-ea"/>
              </a:rPr>
              <a:t>TDN </a:t>
            </a:r>
          </a:p>
          <a:p>
            <a:pPr marL="274320" indent="-274320"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800" b="1" dirty="0" smtClean="0">
                <a:latin typeface="+mn-ea"/>
              </a:rPr>
              <a:t> = </a:t>
            </a:r>
            <a:r>
              <a:rPr lang="ko-KR" altLang="en-US" sz="2800" b="1" dirty="0" smtClean="0">
                <a:latin typeface="+mn-ea"/>
              </a:rPr>
              <a:t>가소화조단백질</a:t>
            </a:r>
            <a:r>
              <a:rPr lang="en-US" altLang="ko-KR" sz="2800" b="1" dirty="0" smtClean="0">
                <a:latin typeface="+mn-ea"/>
              </a:rPr>
              <a:t>(%) + </a:t>
            </a:r>
            <a:r>
              <a:rPr lang="ko-KR" altLang="en-US" sz="2800" b="1" dirty="0" err="1" smtClean="0">
                <a:latin typeface="+mn-ea"/>
              </a:rPr>
              <a:t>가소화가용무질소물</a:t>
            </a:r>
            <a:r>
              <a:rPr lang="en-US" altLang="ko-KR" sz="2800" b="1" dirty="0" smtClean="0">
                <a:latin typeface="+mn-ea"/>
              </a:rPr>
              <a:t>(%) + </a:t>
            </a:r>
            <a:r>
              <a:rPr lang="ko-KR" altLang="en-US" sz="2800" b="1" dirty="0" smtClean="0">
                <a:latin typeface="+mn-ea"/>
              </a:rPr>
              <a:t>가소화</a:t>
            </a:r>
            <a:endParaRPr lang="en-US" altLang="ko-KR" sz="2800" b="1" dirty="0" smtClean="0">
              <a:latin typeface="+mn-ea"/>
            </a:endParaRPr>
          </a:p>
          <a:p>
            <a:pPr marL="274320" indent="-274320" algn="just" eaLnBrk="1" fontAlgn="auto" hangingPunct="1">
              <a:spcAft>
                <a:spcPts val="0"/>
              </a:spcAft>
              <a:buNone/>
              <a:defRPr/>
            </a:pPr>
            <a:r>
              <a:rPr lang="en-US" altLang="ko-KR" sz="2800" b="1" dirty="0" smtClean="0">
                <a:latin typeface="+mn-ea"/>
              </a:rPr>
              <a:t>   </a:t>
            </a:r>
            <a:r>
              <a:rPr lang="ko-KR" altLang="en-US" sz="2800" b="1" dirty="0" err="1" smtClean="0">
                <a:latin typeface="+mn-ea"/>
              </a:rPr>
              <a:t>조섬유</a:t>
            </a:r>
            <a:r>
              <a:rPr lang="en-US" altLang="ko-KR" sz="2800" b="1" dirty="0" smtClean="0">
                <a:latin typeface="+mn-ea"/>
              </a:rPr>
              <a:t>(%) + (</a:t>
            </a:r>
            <a:r>
              <a:rPr lang="ko-KR" altLang="en-US" sz="2800" b="1" dirty="0" smtClean="0">
                <a:latin typeface="+mn-ea"/>
              </a:rPr>
              <a:t>가소화조지방</a:t>
            </a:r>
            <a:r>
              <a:rPr lang="en-US" altLang="ko-KR" sz="2800" b="1" dirty="0" smtClean="0">
                <a:latin typeface="+mn-ea"/>
              </a:rPr>
              <a:t>(%) * 2.25)</a:t>
            </a:r>
            <a:r>
              <a:rPr lang="ko-KR" altLang="en-US" sz="2800" b="1" dirty="0" smtClean="0">
                <a:latin typeface="+mn-ea"/>
              </a:rPr>
              <a:t> </a:t>
            </a:r>
            <a:r>
              <a:rPr lang="en-US" altLang="ko-KR" sz="2800" b="1" dirty="0" smtClean="0">
                <a:latin typeface="+mn-ea"/>
              </a:rPr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0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0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0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왼쪽 화살표 3"/>
          <p:cNvSpPr/>
          <p:nvPr/>
        </p:nvSpPr>
        <p:spPr bwMode="auto">
          <a:xfrm>
            <a:off x="0" y="385450"/>
            <a:ext cx="9144000" cy="360040"/>
          </a:xfrm>
          <a:prstGeom prst="leftArrow">
            <a:avLst/>
          </a:prstGeom>
          <a:solidFill>
            <a:srgbClr val="92D05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softEdge rad="31750"/>
          </a:effectLst>
        </p:spPr>
        <p:txBody>
          <a:bodyPr wrap="none" anchor="ctr"/>
          <a:lstStyle/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kumimoji="0" lang="ko-KR" altLang="en-US" sz="1800" b="1">
              <a:effectLst/>
            </a:endParaRPr>
          </a:p>
        </p:txBody>
      </p:sp>
      <p:grpSp>
        <p:nvGrpSpPr>
          <p:cNvPr id="2" name="그룹 12"/>
          <p:cNvGrpSpPr>
            <a:grpSpLocks/>
          </p:cNvGrpSpPr>
          <p:nvPr/>
        </p:nvGrpSpPr>
        <p:grpSpPr bwMode="auto">
          <a:xfrm>
            <a:off x="352425" y="5689624"/>
            <a:ext cx="1915319" cy="547688"/>
            <a:chOff x="472356" y="2672575"/>
            <a:chExt cx="3893008" cy="2071610"/>
          </a:xfrm>
        </p:grpSpPr>
        <p:sp>
          <p:nvSpPr>
            <p:cNvPr id="14" name="순서도: 대체 처리 13"/>
            <p:cNvSpPr/>
            <p:nvPr/>
          </p:nvSpPr>
          <p:spPr>
            <a:xfrm rot="16200000">
              <a:off x="1211935" y="1932995"/>
              <a:ext cx="2071610" cy="3550766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15" name="순서도: 대체 처리 4"/>
            <p:cNvSpPr/>
            <p:nvPr/>
          </p:nvSpPr>
          <p:spPr>
            <a:xfrm rot="16200000">
              <a:off x="2250696" y="2587480"/>
              <a:ext cx="1363056" cy="2866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51521" y="5733256"/>
            <a:ext cx="19442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ko-KR" altLang="en-US" sz="2000" b="1" dirty="0">
                <a:latin typeface="+mn-ea"/>
              </a:rPr>
              <a:t> </a:t>
            </a:r>
            <a:r>
              <a:rPr lang="ko-KR" altLang="en-US" sz="2400" b="1" dirty="0">
                <a:latin typeface="+mn-ea"/>
              </a:rPr>
              <a:t>화이트 클로버</a:t>
            </a: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2492375" y="5691188"/>
            <a:ext cx="1878013" cy="536575"/>
            <a:chOff x="472356" y="2672575"/>
            <a:chExt cx="3893008" cy="2071610"/>
          </a:xfrm>
        </p:grpSpPr>
        <p:sp>
          <p:nvSpPr>
            <p:cNvPr id="18" name="순서도: 대체 처리 17"/>
            <p:cNvSpPr/>
            <p:nvPr/>
          </p:nvSpPr>
          <p:spPr>
            <a:xfrm rot="16200000">
              <a:off x="1211934" y="1932997"/>
              <a:ext cx="2071610" cy="3550766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19" name="순서도: 대체 처리 4"/>
            <p:cNvSpPr/>
            <p:nvPr/>
          </p:nvSpPr>
          <p:spPr>
            <a:xfrm rot="16200000">
              <a:off x="2248839" y="2584752"/>
              <a:ext cx="1366770" cy="28662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463800" y="5676900"/>
            <a:ext cx="16859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ko-KR" altLang="en-US" sz="2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z="2400" b="1" dirty="0" err="1">
                <a:latin typeface="+mn-ea"/>
              </a:rPr>
              <a:t>알팔파</a:t>
            </a:r>
            <a:endParaRPr lang="ko-KR" altLang="en-US" sz="2400" b="1" dirty="0">
              <a:latin typeface="+mn-ea"/>
            </a:endParaRPr>
          </a:p>
        </p:txBody>
      </p:sp>
      <p:grpSp>
        <p:nvGrpSpPr>
          <p:cNvPr id="5" name="그룹 20"/>
          <p:cNvGrpSpPr>
            <a:grpSpLocks/>
          </p:cNvGrpSpPr>
          <p:nvPr/>
        </p:nvGrpSpPr>
        <p:grpSpPr bwMode="auto">
          <a:xfrm>
            <a:off x="4548188" y="5653088"/>
            <a:ext cx="1878012" cy="525462"/>
            <a:chOff x="472356" y="2672575"/>
            <a:chExt cx="3893008" cy="2071610"/>
          </a:xfrm>
        </p:grpSpPr>
        <p:sp>
          <p:nvSpPr>
            <p:cNvPr id="22" name="순서도: 대체 처리 21"/>
            <p:cNvSpPr/>
            <p:nvPr/>
          </p:nvSpPr>
          <p:spPr>
            <a:xfrm rot="16200000">
              <a:off x="1211934" y="1932997"/>
              <a:ext cx="2071610" cy="3550765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3" name="순서도: 대체 처리 4"/>
            <p:cNvSpPr/>
            <p:nvPr/>
          </p:nvSpPr>
          <p:spPr>
            <a:xfrm rot="16200000">
              <a:off x="2250030" y="2585046"/>
              <a:ext cx="1364385" cy="286628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560888" y="5692775"/>
            <a:ext cx="1595288" cy="461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ko-KR" altLang="en-US" sz="2400" dirty="0">
                <a:latin typeface="+mn-ea"/>
              </a:rPr>
              <a:t> </a:t>
            </a:r>
            <a:r>
              <a:rPr lang="ko-KR" altLang="en-US" sz="2400" b="1" dirty="0" err="1" smtClean="0">
                <a:latin typeface="+mn-ea"/>
              </a:rPr>
              <a:t>레드클로버</a:t>
            </a:r>
            <a:endParaRPr lang="ko-KR" altLang="en-US" sz="2400" b="1" dirty="0">
              <a:latin typeface="+mn-ea"/>
            </a:endParaRPr>
          </a:p>
        </p:txBody>
      </p:sp>
      <p:grpSp>
        <p:nvGrpSpPr>
          <p:cNvPr id="6" name="그룹 24"/>
          <p:cNvGrpSpPr>
            <a:grpSpLocks/>
          </p:cNvGrpSpPr>
          <p:nvPr/>
        </p:nvGrpSpPr>
        <p:grpSpPr bwMode="auto">
          <a:xfrm>
            <a:off x="6694488" y="5649913"/>
            <a:ext cx="2128837" cy="536575"/>
            <a:chOff x="472356" y="2672575"/>
            <a:chExt cx="3893008" cy="2071610"/>
          </a:xfrm>
        </p:grpSpPr>
        <p:sp>
          <p:nvSpPr>
            <p:cNvPr id="26" name="순서도: 대체 처리 25"/>
            <p:cNvSpPr/>
            <p:nvPr/>
          </p:nvSpPr>
          <p:spPr>
            <a:xfrm rot="16200000">
              <a:off x="1211773" y="1933159"/>
              <a:ext cx="2071610" cy="3550446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7" name="순서도: 대체 처리 4"/>
            <p:cNvSpPr/>
            <p:nvPr/>
          </p:nvSpPr>
          <p:spPr>
            <a:xfrm rot="16200000">
              <a:off x="2249317" y="2585233"/>
              <a:ext cx="1366770" cy="286532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6721475" y="5664200"/>
            <a:ext cx="1810965" cy="461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ko-KR" altLang="en-US" sz="2400" b="1" dirty="0" err="1">
                <a:latin typeface="+mn-ea"/>
              </a:rPr>
              <a:t>버드풋트레포일</a:t>
            </a:r>
            <a:endParaRPr lang="ko-KR" altLang="en-US" sz="2400" b="1" dirty="0">
              <a:latin typeface="+mn-ea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screen">
            <a:extLst/>
          </a:blip>
          <a:srcRect/>
          <a:stretch>
            <a:fillRect/>
          </a:stretch>
        </p:blipFill>
        <p:spPr bwMode="auto">
          <a:xfrm>
            <a:off x="2323990" y="769240"/>
            <a:ext cx="2190750" cy="23839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screen">
            <a:extLst/>
          </a:blip>
          <a:srcRect/>
          <a:stretch>
            <a:fillRect/>
          </a:stretch>
        </p:blipFill>
        <p:spPr bwMode="auto">
          <a:xfrm>
            <a:off x="4404990" y="769241"/>
            <a:ext cx="2181225" cy="230425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 cstate="screen">
            <a:extLst/>
          </a:blip>
          <a:srcRect/>
          <a:stretch>
            <a:fillRect/>
          </a:stretch>
        </p:blipFill>
        <p:spPr bwMode="auto">
          <a:xfrm>
            <a:off x="6572526" y="769240"/>
            <a:ext cx="2162175" cy="471716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pic>
        <p:nvPicPr>
          <p:cNvPr id="46097" name="Picture 2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500563" y="3103563"/>
            <a:ext cx="1965325" cy="23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8" name="Picture 3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359025" y="3097213"/>
            <a:ext cx="2035175" cy="234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화이트 클로버 꽃 스톡 사진 - FreeImages.com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179512" y="836712"/>
            <a:ext cx="201622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왼쪽 화살표 3"/>
          <p:cNvSpPr/>
          <p:nvPr/>
        </p:nvSpPr>
        <p:spPr bwMode="auto">
          <a:xfrm>
            <a:off x="0" y="231070"/>
            <a:ext cx="9144000" cy="360040"/>
          </a:xfrm>
          <a:prstGeom prst="leftArrow">
            <a:avLst/>
          </a:prstGeom>
          <a:solidFill>
            <a:srgbClr val="92D05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softEdge rad="31750"/>
          </a:effectLst>
        </p:spPr>
        <p:txBody>
          <a:bodyPr wrap="none" anchor="ctr"/>
          <a:lstStyle/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kumimoji="0" lang="ko-KR" altLang="en-US" sz="1800" b="1"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4213" y="1920875"/>
            <a:ext cx="78486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solidFill>
                  <a:srgbClr val="1B673D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endParaRPr lang="ko-KR" altLang="en-US" dirty="0">
              <a:latin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screen">
            <a:extLst/>
          </a:blip>
          <a:srcRect/>
          <a:stretch>
            <a:fillRect/>
          </a:stretch>
        </p:blipFill>
        <p:spPr bwMode="auto">
          <a:xfrm>
            <a:off x="204018" y="591111"/>
            <a:ext cx="2160240" cy="28083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screen">
            <a:extLst/>
          </a:blip>
          <a:srcRect/>
          <a:stretch>
            <a:fillRect/>
          </a:stretch>
        </p:blipFill>
        <p:spPr bwMode="auto">
          <a:xfrm>
            <a:off x="2317135" y="575713"/>
            <a:ext cx="2160240" cy="281183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 cstate="screen">
            <a:extLst/>
          </a:blip>
          <a:srcRect/>
          <a:stretch>
            <a:fillRect/>
          </a:stretch>
        </p:blipFill>
        <p:spPr bwMode="auto">
          <a:xfrm>
            <a:off x="4442505" y="560169"/>
            <a:ext cx="2160240" cy="280831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 cstate="screen">
            <a:extLst/>
          </a:blip>
          <a:srcRect/>
          <a:stretch>
            <a:fillRect/>
          </a:stretch>
        </p:blipFill>
        <p:spPr bwMode="auto">
          <a:xfrm>
            <a:off x="6674376" y="596908"/>
            <a:ext cx="2097655" cy="278233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/>
        </p:spPr>
      </p:pic>
      <p:grpSp>
        <p:nvGrpSpPr>
          <p:cNvPr id="2" name="그룹 12"/>
          <p:cNvGrpSpPr>
            <a:grpSpLocks/>
          </p:cNvGrpSpPr>
          <p:nvPr/>
        </p:nvGrpSpPr>
        <p:grpSpPr bwMode="auto">
          <a:xfrm>
            <a:off x="427038" y="6053138"/>
            <a:ext cx="1876425" cy="557212"/>
            <a:chOff x="472356" y="2672575"/>
            <a:chExt cx="3893008" cy="2071610"/>
          </a:xfrm>
        </p:grpSpPr>
        <p:sp>
          <p:nvSpPr>
            <p:cNvPr id="14" name="순서도: 대체 처리 13"/>
            <p:cNvSpPr/>
            <p:nvPr/>
          </p:nvSpPr>
          <p:spPr>
            <a:xfrm rot="16200000">
              <a:off x="1211790" y="1933140"/>
              <a:ext cx="2071610" cy="3550476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15" name="순서도: 대체 처리 4"/>
            <p:cNvSpPr/>
            <p:nvPr/>
          </p:nvSpPr>
          <p:spPr>
            <a:xfrm rot="16200000">
              <a:off x="2248024" y="2585530"/>
              <a:ext cx="1369271" cy="2865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67544" y="6093296"/>
            <a:ext cx="1602457" cy="461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ko-KR" altLang="en-US" sz="2400" b="1" dirty="0" err="1">
                <a:latin typeface="+mn-ea"/>
              </a:rPr>
              <a:t>오처드그라스</a:t>
            </a:r>
            <a:endParaRPr lang="ko-KR" altLang="en-US" sz="2400" b="1" dirty="0">
              <a:latin typeface="+mn-ea"/>
            </a:endParaRPr>
          </a:p>
        </p:txBody>
      </p:sp>
      <p:grpSp>
        <p:nvGrpSpPr>
          <p:cNvPr id="3" name="그룹 16"/>
          <p:cNvGrpSpPr>
            <a:grpSpLocks/>
          </p:cNvGrpSpPr>
          <p:nvPr/>
        </p:nvGrpSpPr>
        <p:grpSpPr bwMode="auto">
          <a:xfrm>
            <a:off x="2571750" y="6061075"/>
            <a:ext cx="1876425" cy="557213"/>
            <a:chOff x="472356" y="2672575"/>
            <a:chExt cx="3893008" cy="2071610"/>
          </a:xfrm>
        </p:grpSpPr>
        <p:sp>
          <p:nvSpPr>
            <p:cNvPr id="18" name="순서도: 대체 처리 17"/>
            <p:cNvSpPr/>
            <p:nvPr/>
          </p:nvSpPr>
          <p:spPr>
            <a:xfrm rot="16200000">
              <a:off x="1211789" y="1933142"/>
              <a:ext cx="2071610" cy="3550476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19" name="순서도: 대체 처리 4"/>
            <p:cNvSpPr/>
            <p:nvPr/>
          </p:nvSpPr>
          <p:spPr>
            <a:xfrm rot="16200000">
              <a:off x="2248025" y="2585527"/>
              <a:ext cx="1369268" cy="28654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555776" y="6093296"/>
            <a:ext cx="16859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ko-KR" altLang="en-US" sz="2400" b="1" dirty="0">
                <a:latin typeface="+mn-ea"/>
              </a:rPr>
              <a:t>톨 </a:t>
            </a:r>
            <a:r>
              <a:rPr lang="ko-KR" altLang="en-US" sz="2400" b="1" dirty="0" err="1">
                <a:latin typeface="+mn-ea"/>
              </a:rPr>
              <a:t>페스큐</a:t>
            </a:r>
            <a:endParaRPr lang="ko-KR" altLang="en-US" sz="2400" b="1" dirty="0">
              <a:latin typeface="+mn-ea"/>
            </a:endParaRPr>
          </a:p>
        </p:txBody>
      </p:sp>
      <p:grpSp>
        <p:nvGrpSpPr>
          <p:cNvPr id="5" name="그룹 20"/>
          <p:cNvGrpSpPr>
            <a:grpSpLocks/>
          </p:cNvGrpSpPr>
          <p:nvPr/>
        </p:nvGrpSpPr>
        <p:grpSpPr bwMode="auto">
          <a:xfrm>
            <a:off x="4767263" y="6072188"/>
            <a:ext cx="1787525" cy="568325"/>
            <a:chOff x="472356" y="2672575"/>
            <a:chExt cx="3893008" cy="2071610"/>
          </a:xfrm>
        </p:grpSpPr>
        <p:sp>
          <p:nvSpPr>
            <p:cNvPr id="22" name="순서도: 대체 처리 21"/>
            <p:cNvSpPr/>
            <p:nvPr/>
          </p:nvSpPr>
          <p:spPr>
            <a:xfrm rot="16200000">
              <a:off x="1211913" y="1933019"/>
              <a:ext cx="2071610" cy="3550726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3" name="순서도: 대체 처리 4"/>
            <p:cNvSpPr/>
            <p:nvPr/>
          </p:nvSpPr>
          <p:spPr>
            <a:xfrm rot="16200000">
              <a:off x="2249459" y="2587772"/>
              <a:ext cx="1365642" cy="28661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60031" y="6140450"/>
            <a:ext cx="151216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ko-KR" altLang="en-US" sz="2400" b="1" dirty="0" err="1" smtClean="0">
                <a:latin typeface="+mn-ea"/>
              </a:rPr>
              <a:t>티머시</a:t>
            </a:r>
            <a:endParaRPr lang="ko-KR" altLang="en-US" sz="2400" b="1" dirty="0">
              <a:latin typeface="+mn-ea"/>
            </a:endParaRPr>
          </a:p>
        </p:txBody>
      </p:sp>
      <p:grpSp>
        <p:nvGrpSpPr>
          <p:cNvPr id="6" name="그룹 24"/>
          <p:cNvGrpSpPr>
            <a:grpSpLocks/>
          </p:cNvGrpSpPr>
          <p:nvPr/>
        </p:nvGrpSpPr>
        <p:grpSpPr bwMode="auto">
          <a:xfrm>
            <a:off x="6662738" y="6084888"/>
            <a:ext cx="2314575" cy="609600"/>
            <a:chOff x="472356" y="2672575"/>
            <a:chExt cx="3893008" cy="2071610"/>
          </a:xfrm>
        </p:grpSpPr>
        <p:sp>
          <p:nvSpPr>
            <p:cNvPr id="26" name="순서도: 대체 처리 25"/>
            <p:cNvSpPr/>
            <p:nvPr/>
          </p:nvSpPr>
          <p:spPr>
            <a:xfrm rot="16200000">
              <a:off x="1212169" y="1932761"/>
              <a:ext cx="2071610" cy="3551235"/>
            </a:xfrm>
            <a:prstGeom prst="flowChartAlternateProcess">
              <a:avLst/>
            </a:prstGeom>
            <a:solidFill>
              <a:sysClr val="window" lastClr="FFFFFF">
                <a:alpha val="90000"/>
                <a:hueOff val="0"/>
                <a:satOff val="0"/>
                <a:lumOff val="0"/>
                <a:alphaOff val="0"/>
              </a:sysClr>
            </a:solidFill>
            <a:ln w="25400" cap="flat" cmpd="sng" algn="ctr">
              <a:solidFill>
                <a:srgbClr val="C0504D">
                  <a:hueOff val="4681519"/>
                  <a:satOff val="-5839"/>
                  <a:lumOff val="1373"/>
                  <a:alphaOff val="0"/>
                </a:srgbClr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27" name="순서도: 대체 처리 4"/>
            <p:cNvSpPr/>
            <p:nvPr/>
          </p:nvSpPr>
          <p:spPr>
            <a:xfrm rot="16200000">
              <a:off x="2249075" y="2584735"/>
              <a:ext cx="1364891" cy="2867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3840" tIns="243840" rIns="243840" bIns="243840" spcCol="1270"/>
            <a:lstStyle/>
            <a:p>
              <a:pPr marL="285750" lvl="1" indent="-285750" defTabSz="22225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  <a:defRPr/>
              </a:pPr>
              <a:endParaRPr lang="ko-KR" altLang="en-US" sz="5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6708775" y="6197600"/>
            <a:ext cx="20669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ko-KR" altLang="en-US" sz="2000" b="1" dirty="0" err="1">
                <a:latin typeface="+mn-ea"/>
              </a:rPr>
              <a:t>이탈리안라이그라스</a:t>
            </a:r>
            <a:endParaRPr lang="ko-KR" altLang="en-US" sz="2000" b="1" dirty="0">
              <a:latin typeface="+mn-ea"/>
            </a:endParaRPr>
          </a:p>
        </p:txBody>
      </p:sp>
      <p:pic>
        <p:nvPicPr>
          <p:cNvPr id="45074" name="Picture 5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723063" y="3835400"/>
            <a:ext cx="20415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5" name="Picture 8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2392363" y="3676650"/>
            <a:ext cx="2160587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6" name="Picture 9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4514850" y="3835400"/>
            <a:ext cx="2087563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77" name="Picture 10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279400" y="3835400"/>
            <a:ext cx="2074863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563" y="368300"/>
            <a:ext cx="7467600" cy="5032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ko-KR" altLang="en-US" sz="3200" b="1" dirty="0" err="1" smtClean="0">
                <a:solidFill>
                  <a:schemeClr val="tx1"/>
                </a:solidFill>
              </a:rPr>
              <a:t>수단그래스</a:t>
            </a:r>
            <a:endParaRPr lang="ko-KR" altLang="en-US" sz="3200" b="1" dirty="0">
              <a:solidFill>
                <a:schemeClr val="tx1"/>
              </a:solidFill>
            </a:endParaRPr>
          </a:p>
        </p:txBody>
      </p:sp>
      <p:pic>
        <p:nvPicPr>
          <p:cNvPr id="38915" name="Picture 2" descr="http://cfile202.uf.daum.net/image/256F3F44532B120F22C20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02175" y="1550988"/>
            <a:ext cx="4073525" cy="3792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16" name="Picture 4" descr="http://www.richardsonseeds.com/live/files/sorghum_1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67544" y="1556792"/>
            <a:ext cx="3888432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563" y="368300"/>
            <a:ext cx="7467600" cy="5032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ko-KR" altLang="en-US" sz="3200" b="1" dirty="0" smtClean="0">
                <a:solidFill>
                  <a:schemeClr val="tx1"/>
                </a:solidFill>
              </a:rPr>
              <a:t>호밀</a:t>
            </a:r>
            <a:endParaRPr lang="ko-KR" altLang="en-US" sz="3200" b="1" dirty="0">
              <a:solidFill>
                <a:schemeClr val="tx1"/>
              </a:solidFill>
            </a:endParaRPr>
          </a:p>
        </p:txBody>
      </p:sp>
      <p:pic>
        <p:nvPicPr>
          <p:cNvPr id="39939" name="Picture 2" descr="http://img08.deviantart.net/6662/i/2011/235/7/a/rye_field_16234925_by_stockproject1-d47miv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139953" y="980728"/>
            <a:ext cx="4642098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0" name="Picture 4" descr="http://visual.merriam-webster.com/images/plants-gardening/plants/cereals/ry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07504" y="1268760"/>
            <a:ext cx="4032448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3563" y="693514"/>
            <a:ext cx="8116887" cy="5032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ko-KR" altLang="en-US" sz="3200" b="1" dirty="0" smtClean="0">
                <a:solidFill>
                  <a:schemeClr val="tx1"/>
                </a:solidFill>
              </a:rPr>
              <a:t>       감자                        고구마</a:t>
            </a:r>
            <a:endParaRPr lang="ko-KR" altLang="en-US" sz="3200" b="1" dirty="0">
              <a:solidFill>
                <a:schemeClr val="tx1"/>
              </a:solidFill>
            </a:endParaRPr>
          </a:p>
        </p:txBody>
      </p:sp>
      <p:pic>
        <p:nvPicPr>
          <p:cNvPr id="26627" name="Picture 2" descr="http://cakyc.or.kr/blog/attach/1/board_7001_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8475" y="1123950"/>
            <a:ext cx="3586163" cy="2178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cfile231.uf.daum.net/image/227DDF4C510C51FC20F94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24375" y="1163638"/>
            <a:ext cx="4227513" cy="2138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596900" y="3454400"/>
            <a:ext cx="8167688" cy="503238"/>
          </a:xfrm>
          <a:prstGeom prst="rect">
            <a:avLst/>
          </a:prstGeom>
        </p:spPr>
        <p:txBody>
          <a:bodyPr anchor="b"/>
          <a:lstStyle/>
          <a:p>
            <a:pPr latinLnBrk="1">
              <a:spcBef>
                <a:spcPct val="0"/>
              </a:spcBef>
              <a:buFontTx/>
              <a:buNone/>
              <a:defRPr/>
            </a:pPr>
            <a:r>
              <a:rPr kumimoji="0" lang="ko-KR" altLang="en-US" sz="3200" b="1" cap="small" dirty="0">
                <a:effectLst/>
                <a:latin typeface="+mj-lt"/>
                <a:ea typeface="+mj-ea"/>
                <a:cs typeface="+mj-cs"/>
              </a:rPr>
              <a:t>   </a:t>
            </a:r>
            <a:r>
              <a:rPr kumimoji="0" lang="ko-KR" altLang="en-US" sz="3200" b="1" cap="small" dirty="0" err="1" smtClean="0">
                <a:effectLst/>
                <a:latin typeface="+mj-lt"/>
                <a:ea typeface="+mj-ea"/>
                <a:cs typeface="+mj-cs"/>
              </a:rPr>
              <a:t>타피오카</a:t>
            </a:r>
            <a:r>
              <a:rPr kumimoji="0" lang="ko-KR" altLang="en-US" sz="3200" b="1" cap="small" dirty="0" smtClean="0">
                <a:effectLst/>
                <a:latin typeface="+mj-lt"/>
                <a:ea typeface="+mj-ea"/>
                <a:cs typeface="+mj-cs"/>
              </a:rPr>
              <a:t>            </a:t>
            </a:r>
            <a:r>
              <a:rPr kumimoji="0" lang="ko-KR" altLang="en-US" sz="3200" b="1" cap="small" dirty="0" err="1">
                <a:effectLst/>
                <a:latin typeface="+mj-lt"/>
                <a:ea typeface="+mj-ea"/>
                <a:cs typeface="+mj-cs"/>
              </a:rPr>
              <a:t>순무</a:t>
            </a:r>
            <a:r>
              <a:rPr kumimoji="0" lang="ko-KR" altLang="en-US" sz="3200" b="1" cap="small" dirty="0">
                <a:effectLst/>
                <a:latin typeface="+mj-lt"/>
                <a:ea typeface="+mj-ea"/>
                <a:cs typeface="+mj-cs"/>
              </a:rPr>
              <a:t>              </a:t>
            </a:r>
            <a:r>
              <a:rPr kumimoji="0" lang="ko-KR" altLang="en-US" sz="3200" b="1" cap="small" dirty="0" smtClean="0">
                <a:effectLst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200" b="1" cap="small" dirty="0">
                <a:effectLst/>
                <a:latin typeface="+mj-lt"/>
                <a:ea typeface="+mj-ea"/>
                <a:cs typeface="+mj-cs"/>
              </a:rPr>
              <a:t>사탕무                            </a:t>
            </a:r>
          </a:p>
        </p:txBody>
      </p:sp>
      <p:pic>
        <p:nvPicPr>
          <p:cNvPr id="26630" name="Picture 6" descr="http://previews.123rf.com/images/siwasasil/siwasasil1204/siwasasil120400013/13445941-Tapioca-Plants-Cassava-Thailand-Stock-Photo-cassav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498475" y="3989388"/>
            <a:ext cx="2422525" cy="2376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1" name="Picture 8" descr="http://cfile227.uf.daum.net/image/13181E504EBE6CB3261546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230563" y="4013200"/>
            <a:ext cx="2563812" cy="23479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2" name="Picture 10" descr="http://www.issuejeju.com/data/photos/20130417/art_1366592821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6067425" y="4013200"/>
            <a:ext cx="2720975" cy="2352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652934"/>
          </a:xfrm>
        </p:spPr>
        <p:txBody>
          <a:bodyPr>
            <a:normAutofit/>
          </a:bodyPr>
          <a:lstStyle/>
          <a:p>
            <a:r>
              <a:rPr lang="ko-KR" altLang="en-US" sz="2800" b="1" dirty="0" smtClean="0">
                <a:solidFill>
                  <a:schemeClr val="tx1"/>
                </a:solidFill>
              </a:rPr>
              <a:t> 탄산가스고정회로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424936" cy="5904656"/>
          </a:xfrm>
        </p:spPr>
        <p:txBody>
          <a:bodyPr>
            <a:noAutofit/>
          </a:bodyPr>
          <a:lstStyle/>
          <a:p>
            <a:pPr algn="just"/>
            <a:r>
              <a:rPr lang="en-US" altLang="ko-KR" sz="2300" b="1" dirty="0" smtClean="0">
                <a:latin typeface="+mn-ea"/>
              </a:rPr>
              <a:t>C</a:t>
            </a:r>
            <a:r>
              <a:rPr lang="en-US" altLang="ko-KR" sz="2300" b="1" baseline="-25000" dirty="0" smtClean="0">
                <a:latin typeface="+mn-ea"/>
              </a:rPr>
              <a:t>3</a:t>
            </a:r>
            <a:r>
              <a:rPr lang="ko-KR" altLang="en-US" sz="2300" b="1" dirty="0" smtClean="0">
                <a:latin typeface="+mn-ea"/>
              </a:rPr>
              <a:t>회로</a:t>
            </a:r>
            <a:r>
              <a:rPr lang="en-US" altLang="ko-KR" sz="2300" b="1" dirty="0" smtClean="0">
                <a:latin typeface="+mn-ea"/>
              </a:rPr>
              <a:t>: </a:t>
            </a:r>
            <a:r>
              <a:rPr lang="ko-KR" altLang="en-US" sz="2300" b="1" dirty="0" smtClean="0">
                <a:latin typeface="+mn-ea"/>
              </a:rPr>
              <a:t>이산화탄소는 엽록소의 </a:t>
            </a:r>
            <a:r>
              <a:rPr lang="en-US" altLang="ko-KR" sz="2300" b="1" dirty="0" err="1" smtClean="0">
                <a:latin typeface="+mn-ea"/>
              </a:rPr>
              <a:t>RuBP</a:t>
            </a:r>
            <a:r>
              <a:rPr lang="ko-KR" altLang="en-US" sz="2300" b="1" dirty="0" smtClean="0">
                <a:latin typeface="+mn-ea"/>
              </a:rPr>
              <a:t>라는 효소에 제일 먼저 고정되고 </a:t>
            </a:r>
            <a:r>
              <a:rPr lang="en-US" altLang="ko-KR" sz="2300" b="1" dirty="0" smtClean="0">
                <a:latin typeface="+mn-ea"/>
              </a:rPr>
              <a:t>          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3- PGA</a:t>
            </a:r>
            <a:r>
              <a:rPr lang="ko-KR" altLang="en-US" sz="2300" b="1" dirty="0" smtClean="0">
                <a:latin typeface="+mn-ea"/>
              </a:rPr>
              <a:t>가 만들어진다</a:t>
            </a:r>
            <a:r>
              <a:rPr lang="en-US" altLang="ko-KR" sz="2300" b="1" dirty="0" smtClean="0">
                <a:latin typeface="+mn-ea"/>
              </a:rPr>
              <a:t>. </a:t>
            </a:r>
            <a:r>
              <a:rPr lang="ko-KR" altLang="en-US" sz="2300" b="1" dirty="0" smtClean="0">
                <a:latin typeface="+mn-ea"/>
              </a:rPr>
              <a:t>최초의 이산화탄소 생성산물인 </a:t>
            </a:r>
            <a:r>
              <a:rPr lang="en-US" altLang="ko-KR" sz="2300" b="1" dirty="0" smtClean="0">
                <a:latin typeface="+mn-ea"/>
              </a:rPr>
              <a:t>3-PGA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</a:t>
            </a:r>
            <a:r>
              <a:rPr lang="ko-KR" altLang="en-US" sz="2300" b="1" dirty="0" smtClean="0">
                <a:latin typeface="+mn-ea"/>
              </a:rPr>
              <a:t>는</a:t>
            </a:r>
            <a:r>
              <a:rPr lang="en-US" altLang="ko-KR" sz="2300" b="1" dirty="0" smtClean="0">
                <a:latin typeface="+mn-ea"/>
              </a:rPr>
              <a:t> 3</a:t>
            </a:r>
            <a:r>
              <a:rPr lang="ko-KR" altLang="en-US" sz="2300" b="1" dirty="0" smtClean="0">
                <a:latin typeface="+mn-ea"/>
              </a:rPr>
              <a:t>개의 탄소로 이루어진 물질이므로 이 회로를 </a:t>
            </a:r>
            <a:r>
              <a:rPr lang="en-US" altLang="ko-KR" sz="2300" b="1" dirty="0" smtClean="0">
                <a:latin typeface="+mn-ea"/>
              </a:rPr>
              <a:t>C</a:t>
            </a:r>
            <a:r>
              <a:rPr lang="en-US" altLang="ko-KR" sz="2300" b="1" baseline="-25000" dirty="0" smtClean="0">
                <a:latin typeface="+mn-ea"/>
              </a:rPr>
              <a:t>3</a:t>
            </a:r>
            <a:r>
              <a:rPr lang="en-US" altLang="ko-KR" sz="2300" b="1" dirty="0" smtClean="0">
                <a:latin typeface="+mn-ea"/>
              </a:rPr>
              <a:t> </a:t>
            </a:r>
            <a:r>
              <a:rPr lang="ko-KR" altLang="en-US" sz="2300" b="1" dirty="0" smtClean="0">
                <a:latin typeface="+mn-ea"/>
              </a:rPr>
              <a:t>회로 또는 </a:t>
            </a:r>
            <a:endParaRPr lang="en-US" altLang="ko-KR" sz="23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</a:t>
            </a:r>
            <a:r>
              <a:rPr lang="ko-KR" altLang="en-US" sz="2300" b="1" dirty="0" err="1" smtClean="0">
                <a:latin typeface="+mn-ea"/>
              </a:rPr>
              <a:t>캘빈회로라고</a:t>
            </a:r>
            <a:r>
              <a:rPr lang="ko-KR" altLang="en-US" sz="2300" b="1" dirty="0" smtClean="0">
                <a:latin typeface="+mn-ea"/>
              </a:rPr>
              <a:t> 함</a:t>
            </a:r>
            <a:endParaRPr lang="en-US" altLang="ko-KR" sz="23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-</a:t>
            </a:r>
            <a:r>
              <a:rPr lang="ko-KR" altLang="en-US" sz="2300" b="1" dirty="0" smtClean="0">
                <a:latin typeface="+mn-ea"/>
              </a:rPr>
              <a:t>한지형 </a:t>
            </a:r>
            <a:r>
              <a:rPr lang="ko-KR" altLang="en-US" sz="2300" b="1" dirty="0" err="1" smtClean="0">
                <a:latin typeface="+mn-ea"/>
              </a:rPr>
              <a:t>화본과</a:t>
            </a:r>
            <a:r>
              <a:rPr lang="en-US" altLang="ko-KR" sz="2300" b="1" dirty="0" smtClean="0">
                <a:latin typeface="+mn-ea"/>
              </a:rPr>
              <a:t>: </a:t>
            </a:r>
            <a:r>
              <a:rPr lang="ko-KR" altLang="en-US" sz="2300" b="1" dirty="0" smtClean="0">
                <a:latin typeface="+mn-ea"/>
              </a:rPr>
              <a:t>밀</a:t>
            </a:r>
            <a:r>
              <a:rPr lang="en-US" altLang="ko-KR" sz="2300" b="1" dirty="0" smtClean="0">
                <a:latin typeface="+mn-ea"/>
              </a:rPr>
              <a:t>,</a:t>
            </a:r>
            <a:r>
              <a:rPr lang="ko-KR" altLang="en-US" sz="2300" b="1" dirty="0" smtClean="0">
                <a:latin typeface="+mn-ea"/>
              </a:rPr>
              <a:t> 보리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귀리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호밀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벼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라이그래스류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블루그래스류</a:t>
            </a:r>
            <a:r>
              <a:rPr lang="en-US" altLang="ko-KR" sz="2300" b="1" dirty="0" smtClean="0">
                <a:latin typeface="+mn-ea"/>
              </a:rPr>
              <a:t>, 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       </a:t>
            </a:r>
            <a:r>
              <a:rPr lang="ko-KR" altLang="en-US" sz="2300" b="1" dirty="0" err="1" smtClean="0">
                <a:latin typeface="+mn-ea"/>
              </a:rPr>
              <a:t>페스규류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브롬그래스류</a:t>
            </a:r>
            <a:endParaRPr lang="en-US" altLang="ko-KR" sz="23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-</a:t>
            </a:r>
            <a:r>
              <a:rPr lang="ko-KR" altLang="en-US" sz="2300" b="1" dirty="0" err="1" smtClean="0">
                <a:latin typeface="+mn-ea"/>
              </a:rPr>
              <a:t>쌍자엽식물</a:t>
            </a:r>
            <a:r>
              <a:rPr lang="en-US" altLang="ko-KR" sz="2300" b="1" dirty="0" smtClean="0">
                <a:latin typeface="+mn-ea"/>
              </a:rPr>
              <a:t>: </a:t>
            </a:r>
            <a:r>
              <a:rPr lang="ko-KR" altLang="en-US" sz="2300" b="1" dirty="0" err="1" smtClean="0">
                <a:latin typeface="+mn-ea"/>
              </a:rPr>
              <a:t>콩과류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해바라기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감자</a:t>
            </a:r>
            <a:endParaRPr lang="en-US" altLang="ko-KR" sz="2300" b="1" dirty="0" smtClean="0">
              <a:latin typeface="+mn-ea"/>
            </a:endParaRPr>
          </a:p>
          <a:p>
            <a:pPr algn="just"/>
            <a:r>
              <a:rPr lang="en-US" altLang="ko-KR" sz="2300" b="1" dirty="0" smtClean="0">
                <a:latin typeface="+mn-ea"/>
              </a:rPr>
              <a:t>C</a:t>
            </a:r>
            <a:r>
              <a:rPr lang="en-US" altLang="ko-KR" sz="2300" b="1" baseline="-25000" dirty="0" smtClean="0">
                <a:latin typeface="+mn-ea"/>
              </a:rPr>
              <a:t>4</a:t>
            </a:r>
            <a:r>
              <a:rPr lang="ko-KR" altLang="en-US" sz="2300" b="1" dirty="0" smtClean="0">
                <a:latin typeface="+mn-ea"/>
              </a:rPr>
              <a:t>회로</a:t>
            </a:r>
            <a:r>
              <a:rPr lang="en-US" altLang="ko-KR" sz="2300" b="1" dirty="0" smtClean="0">
                <a:latin typeface="+mn-ea"/>
              </a:rPr>
              <a:t>: </a:t>
            </a:r>
            <a:r>
              <a:rPr lang="ko-KR" altLang="en-US" sz="2300" b="1" dirty="0" smtClean="0">
                <a:latin typeface="+mn-ea"/>
              </a:rPr>
              <a:t>일부 아열대성 식물들이 </a:t>
            </a:r>
            <a:r>
              <a:rPr lang="ko-KR" altLang="en-US" sz="2300" b="1" dirty="0" err="1" smtClean="0">
                <a:latin typeface="+mn-ea"/>
              </a:rPr>
              <a:t>캘빈회로와는</a:t>
            </a:r>
            <a:r>
              <a:rPr lang="ko-KR" altLang="en-US" sz="2300" b="1" dirty="0" smtClean="0">
                <a:latin typeface="+mn-ea"/>
              </a:rPr>
              <a:t> 다른 회로에 의하여 이산</a:t>
            </a:r>
            <a:endParaRPr lang="en-US" altLang="ko-KR" sz="23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</a:t>
            </a:r>
            <a:r>
              <a:rPr lang="ko-KR" altLang="en-US" sz="2300" b="1" dirty="0" err="1" smtClean="0">
                <a:latin typeface="+mn-ea"/>
              </a:rPr>
              <a:t>화탄소를</a:t>
            </a:r>
            <a:r>
              <a:rPr lang="ko-KR" altLang="en-US" sz="2300" b="1" dirty="0" smtClean="0">
                <a:latin typeface="+mn-ea"/>
              </a:rPr>
              <a:t> 고정하고 있음을 밝혔고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이회로는</a:t>
            </a:r>
            <a:r>
              <a:rPr lang="ko-KR" altLang="en-US" sz="2300" b="1" dirty="0" smtClean="0">
                <a:latin typeface="+mn-ea"/>
              </a:rPr>
              <a:t> 이산화탄소가 </a:t>
            </a:r>
            <a:r>
              <a:rPr lang="en-US" altLang="ko-KR" sz="2300" b="1" dirty="0" smtClean="0">
                <a:latin typeface="+mn-ea"/>
              </a:rPr>
              <a:t>PEP 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</a:t>
            </a:r>
            <a:r>
              <a:rPr lang="en-US" altLang="ko-KR" sz="2300" b="1" dirty="0" err="1" smtClean="0">
                <a:latin typeface="+mn-ea"/>
              </a:rPr>
              <a:t>carboxylase</a:t>
            </a:r>
            <a:r>
              <a:rPr lang="ko-KR" altLang="en-US" sz="2300" b="1" dirty="0" smtClean="0">
                <a:latin typeface="+mn-ea"/>
              </a:rPr>
              <a:t>에 고정되고 </a:t>
            </a:r>
            <a:r>
              <a:rPr lang="en-US" altLang="ko-KR" sz="2300" b="1" dirty="0" err="1" smtClean="0">
                <a:latin typeface="+mn-ea"/>
              </a:rPr>
              <a:t>oxaloacetate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en-US" altLang="ko-KR" sz="2300" b="1" dirty="0" err="1" smtClean="0">
                <a:latin typeface="+mn-ea"/>
              </a:rPr>
              <a:t>malate</a:t>
            </a:r>
            <a:r>
              <a:rPr lang="en-US" altLang="ko-KR" sz="2300" b="1" dirty="0" smtClean="0">
                <a:latin typeface="+mn-ea"/>
              </a:rPr>
              <a:t>, 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</a:t>
            </a:r>
            <a:r>
              <a:rPr lang="en-US" altLang="ko-KR" sz="2300" b="1" dirty="0" err="1" smtClean="0">
                <a:latin typeface="+mn-ea"/>
              </a:rPr>
              <a:t>aspartate</a:t>
            </a:r>
            <a:r>
              <a:rPr lang="ko-KR" altLang="en-US" sz="2300" b="1" dirty="0" smtClean="0">
                <a:latin typeface="+mn-ea"/>
              </a:rPr>
              <a:t>와</a:t>
            </a:r>
            <a:r>
              <a:rPr lang="en-US" altLang="ko-KR" sz="2300" b="1" dirty="0" smtClean="0">
                <a:latin typeface="+mn-ea"/>
              </a:rPr>
              <a:t> </a:t>
            </a:r>
            <a:r>
              <a:rPr lang="ko-KR" altLang="en-US" sz="2300" b="1" dirty="0" smtClean="0">
                <a:latin typeface="+mn-ea"/>
              </a:rPr>
              <a:t>같은 탄소 </a:t>
            </a:r>
            <a:r>
              <a:rPr lang="en-US" altLang="ko-KR" sz="2300" b="1" dirty="0" smtClean="0">
                <a:latin typeface="+mn-ea"/>
              </a:rPr>
              <a:t>4</a:t>
            </a:r>
            <a:r>
              <a:rPr lang="ko-KR" altLang="en-US" sz="2300" b="1" dirty="0" smtClean="0">
                <a:latin typeface="+mn-ea"/>
              </a:rPr>
              <a:t>개로 된 화합물이 생겨나므로 </a:t>
            </a:r>
            <a:r>
              <a:rPr lang="en-US" altLang="ko-KR" sz="2300" b="1" dirty="0" smtClean="0">
                <a:latin typeface="+mn-ea"/>
              </a:rPr>
              <a:t>C</a:t>
            </a:r>
            <a:r>
              <a:rPr lang="en-US" altLang="ko-KR" sz="2300" b="1" baseline="-25000" dirty="0" smtClean="0">
                <a:latin typeface="+mn-ea"/>
              </a:rPr>
              <a:t>4</a:t>
            </a:r>
            <a:r>
              <a:rPr lang="en-US" altLang="ko-KR" sz="2300" b="1" dirty="0" smtClean="0">
                <a:latin typeface="+mn-ea"/>
              </a:rPr>
              <a:t> 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</a:t>
            </a:r>
            <a:r>
              <a:rPr lang="ko-KR" altLang="en-US" sz="2300" b="1" dirty="0" smtClean="0">
                <a:latin typeface="+mn-ea"/>
              </a:rPr>
              <a:t>회로라고 함</a:t>
            </a:r>
            <a:endParaRPr lang="en-US" altLang="ko-KR" sz="2300" b="1" dirty="0" smtClean="0">
              <a:latin typeface="+mn-ea"/>
            </a:endParaRP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-</a:t>
            </a:r>
            <a:r>
              <a:rPr lang="ko-KR" altLang="en-US" sz="2300" b="1" dirty="0" err="1" smtClean="0">
                <a:latin typeface="+mn-ea"/>
              </a:rPr>
              <a:t>난지형</a:t>
            </a:r>
            <a:r>
              <a:rPr lang="ko-KR" altLang="en-US" sz="2300" b="1" dirty="0" smtClean="0">
                <a:latin typeface="+mn-ea"/>
              </a:rPr>
              <a:t> </a:t>
            </a:r>
            <a:r>
              <a:rPr lang="ko-KR" altLang="en-US" sz="2300" b="1" dirty="0" err="1" smtClean="0">
                <a:latin typeface="+mn-ea"/>
              </a:rPr>
              <a:t>화본과</a:t>
            </a:r>
            <a:r>
              <a:rPr lang="en-US" altLang="ko-KR" sz="2300" b="1" dirty="0" smtClean="0">
                <a:latin typeface="+mn-ea"/>
              </a:rPr>
              <a:t>: </a:t>
            </a:r>
            <a:r>
              <a:rPr lang="ko-KR" altLang="en-US" sz="2300" b="1" dirty="0" smtClean="0">
                <a:latin typeface="+mn-ea"/>
              </a:rPr>
              <a:t>옥수수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수수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수단그래스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사탕수수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smtClean="0">
                <a:latin typeface="+mn-ea"/>
              </a:rPr>
              <a:t>기장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버뮤다그래스</a:t>
            </a:r>
            <a:r>
              <a:rPr lang="en-US" altLang="ko-KR" sz="2300" b="1" dirty="0" smtClean="0">
                <a:latin typeface="+mn-ea"/>
              </a:rPr>
              <a:t>, </a:t>
            </a:r>
          </a:p>
          <a:p>
            <a:pPr algn="just">
              <a:buNone/>
            </a:pPr>
            <a:r>
              <a:rPr lang="en-US" altLang="ko-KR" sz="2300" b="1" dirty="0" smtClean="0">
                <a:latin typeface="+mn-ea"/>
              </a:rPr>
              <a:t>                 </a:t>
            </a:r>
            <a:r>
              <a:rPr lang="ko-KR" altLang="en-US" sz="2300" b="1" dirty="0" err="1" smtClean="0">
                <a:latin typeface="+mn-ea"/>
              </a:rPr>
              <a:t>기니그래스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버팔로그래스</a:t>
            </a:r>
            <a:r>
              <a:rPr lang="en-US" altLang="ko-KR" sz="2300" b="1" dirty="0" smtClean="0">
                <a:latin typeface="+mn-ea"/>
              </a:rPr>
              <a:t>, </a:t>
            </a:r>
            <a:r>
              <a:rPr lang="ko-KR" altLang="en-US" sz="2300" b="1" dirty="0" err="1" smtClean="0">
                <a:latin typeface="+mn-ea"/>
              </a:rPr>
              <a:t>존슨그래스</a:t>
            </a:r>
            <a:endParaRPr lang="en-US" altLang="ko-KR" sz="2300" b="1" dirty="0" smtClean="0">
              <a:latin typeface="+mn-ea"/>
            </a:endParaRPr>
          </a:p>
          <a:p>
            <a:pPr algn="just">
              <a:buNone/>
            </a:pPr>
            <a:r>
              <a:rPr lang="ko-KR" altLang="en-US" sz="2300" b="1" dirty="0" smtClean="0">
                <a:latin typeface="+mn-ea"/>
              </a:rPr>
              <a:t>   </a:t>
            </a:r>
            <a:endParaRPr lang="ko-KR" altLang="en-US" sz="2300" b="1" dirty="0">
              <a:latin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AM 식물에 대한 고찰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07504" y="548680"/>
            <a:ext cx="8640960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560" y="2852936"/>
            <a:ext cx="7467600" cy="580926"/>
          </a:xfrm>
        </p:spPr>
        <p:txBody>
          <a:bodyPr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사료작물과 관련한 가축질병 및 장애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2"/>
          <p:cNvSpPr txBox="1">
            <a:spLocks/>
          </p:cNvSpPr>
          <p:nvPr/>
        </p:nvSpPr>
        <p:spPr>
          <a:xfrm>
            <a:off x="467544" y="404664"/>
            <a:ext cx="8280920" cy="5976664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고창증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(bloat)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수분함량이 높은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콩과목초를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다량 섭취 시 잘 발생하는 질병이며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반추제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1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위 내에서 가스나 거품이 형성되어 배가 부르게 되기 때문에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위내의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압력이 높아져서 발생함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버즈풋트레포일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크리운베치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매듭풀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등의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콩과작물은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고창증을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일으키지 않음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예방법은 우선 푸른 상태의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콩과초지에서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배고픈 가축의 직접 방목을  피함으로써 줄일 수 있음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목초테타니병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(grass </a:t>
            </a:r>
            <a:r>
              <a:rPr lang="en-US" altLang="ko-KR" sz="2400" b="1" dirty="0" err="1" smtClean="0">
                <a:latin typeface="휴먼매직체" pitchFamily="18" charset="-127"/>
                <a:ea typeface="휴먼매직체" pitchFamily="18" charset="-127"/>
              </a:rPr>
              <a:t>tetany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가축의 혈액 중에 마그네슘이 결핍될 경우에 나타나는 질병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토양의 비옥도가 중요하며 대부분의 토양은 충분한 마그네슘을 함유하고 이 있으나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칼리를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사용하면 마그네슘의 흡수가 저해되어 발병가능성아 높아짐  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예방책으로 마그네슘함량이 높은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콩과목초를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혼파하여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이용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2"/>
          <p:cNvSpPr txBox="1">
            <a:spLocks/>
          </p:cNvSpPr>
          <p:nvPr/>
        </p:nvSpPr>
        <p:spPr>
          <a:xfrm>
            <a:off x="467544" y="404664"/>
            <a:ext cx="8280920" cy="5904656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페스큐풋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(fescue foot)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톨페스큐초지에서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가축을 장시간 방목시킬 때 나타나는 질병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초기에는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소의 몸의 고통과 경직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거친 피부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부은 왼발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굽은 등이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관찰되며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.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다음단계에서는 뒷발을 약간 절름거리고 혈액순환이 불량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사초의 알칼로이드에 의해서 야기됨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예방책은 적절한 초지 시비와 관리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질산중독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(nitrate poisoning)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질산태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질소질소가 다량 함유된 풀이나 물을 섭취하였을 때 풀이나 물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을 섭취 시 나타나는 중독증상으로 심하면 소의 유산과 폐사 초래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톨페스큐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수단그래스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오처드그래스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진주조는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질산태질소를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축적하기 쉬운 목초이며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켄터키불루그래스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앨펄퍼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등은 낮은 군에 속함  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예방책으로 알맞은 양의 질소시비가 가장 중요함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2"/>
          <p:cNvSpPr txBox="1">
            <a:spLocks/>
          </p:cNvSpPr>
          <p:nvPr/>
        </p:nvSpPr>
        <p:spPr>
          <a:xfrm>
            <a:off x="467544" y="404664"/>
            <a:ext cx="8280920" cy="5976664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청산중독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(prussic acid poisoning)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수수나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수단그래스지대에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소를 방목시킬 때 흔히 발생하는 장애로서 이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들 사료작물이 함유하고 있는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글루코시드두린이란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물질이 가축의 제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1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위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내에서 가수분해될 때 만들어지는 청산에 의한 중독증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예방법은 초고가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45~50 cm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에 달할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때까지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이용하지 않는 것이 종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고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질소 및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인산시비량의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균형을 꾀함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식물체 알칼로이드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(plant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alkaloid compound)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질소를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함유하는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2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차 생성물로서 질소시비의 영향을 크게 받음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알칼로이드와 관련된 가축질병은 양의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라이그래스훈도병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젖소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육우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양에서 나타나는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파라리스훈도병이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있음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소의 제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1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위 내에 코발트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펠릿을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넣어 두면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알칼로이드훈도병을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방지하는 효과적임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2"/>
          <p:cNvSpPr txBox="1">
            <a:spLocks/>
          </p:cNvSpPr>
          <p:nvPr/>
        </p:nvSpPr>
        <p:spPr>
          <a:xfrm>
            <a:off x="467544" y="404664"/>
            <a:ext cx="8280920" cy="5976664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번식장애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(breeding disease)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스위트클로버는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수확시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독특한 냄새가 나는 방향족화합물인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쿠마린을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가지고 있는데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건초 도는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사일리지로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만들때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디쿠마롤이라는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독성물질로 전환됨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스위트클로버로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만들어진 건초나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사일리지를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피하고 치료법으로 비타민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K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를 주사함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맥각병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(ergot)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맥각병에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걸린 사료를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섭취한 소에서 나타나며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이삭에 발생한 곰팡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이에 의한 것으로 유산을 일으키거나 심하면 폐사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작은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곡실작물이나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와일드라이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존슨그래스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댈러스그래스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바히아그래스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같은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화본과사초에서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발생률이 높음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이삭에 자주색이나 흰색의 곰팡이가 기생하는 것으로 감염된 이삭은 발리 제거해 주어야 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2"/>
          <p:cNvSpPr txBox="1">
            <a:spLocks/>
          </p:cNvSpPr>
          <p:nvPr/>
        </p:nvSpPr>
        <p:spPr>
          <a:xfrm>
            <a:off x="467544" y="404664"/>
            <a:ext cx="8280920" cy="5472608"/>
          </a:xfrm>
          <a:prstGeom prst="rect">
            <a:avLst/>
          </a:prstGeom>
        </p:spPr>
        <p:txBody>
          <a:bodyPr/>
          <a:lstStyle/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침흘리기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  <a:cs typeface="+mn-cs"/>
              </a:rPr>
              <a:t>(slobber)</a:t>
            </a: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레드클로버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건초사양시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과도한 타액분비를 보이는 장애로 곰팡이에 의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하여 만들어진 알칼로이드독소 때문에 일어나는 것으로 추측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</a:p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에스트로겐화합물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콩과목초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특히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라디노클로버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앨팔퍼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서브터레니언클로버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버클로버와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같은 작물에서 발견되는 에스트로겐화합물은 소의 번식장해의 원인이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marR="0" lvl="0" indent="-274320" algn="just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-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에스트로겐화합물은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이소플라본과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쿠메스탄으로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알려져 있는데</a:t>
            </a: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생식기관을 과도하게 흥분시켜 불규칙한 발정과 수정률감퇴를 초래함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en-US" altLang="ko-KR" sz="2400" b="1" dirty="0" smtClean="0">
                <a:latin typeface="휴먼매직체" pitchFamily="18" charset="-127"/>
                <a:ea typeface="휴먼매직체" pitchFamily="18" charset="-127"/>
              </a:rPr>
              <a:t> -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앨펄퍼는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에스트로겐함량이 낮은 </a:t>
            </a:r>
            <a:r>
              <a:rPr lang="ko-KR" altLang="en-US" sz="2400" b="1" dirty="0" err="1" smtClean="0">
                <a:latin typeface="휴먼매직체" pitchFamily="18" charset="-127"/>
                <a:ea typeface="휴먼매직체" pitchFamily="18" charset="-127"/>
              </a:rPr>
              <a:t>초종임</a:t>
            </a:r>
            <a:r>
              <a:rPr lang="ko-KR" altLang="en-US" sz="2400" b="1" dirty="0" smtClean="0">
                <a:latin typeface="휴먼매직체" pitchFamily="18" charset="-127"/>
                <a:ea typeface="휴먼매직체" pitchFamily="18" charset="-127"/>
              </a:rPr>
              <a:t>  </a:t>
            </a:r>
            <a:endParaRPr lang="en-US" altLang="ko-KR" sz="2400" b="1" dirty="0" smtClean="0">
              <a:latin typeface="휴먼매직체" pitchFamily="18" charset="-127"/>
              <a:ea typeface="휴먼매직체" pitchFamily="18" charset="-127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987824" y="2852936"/>
            <a:ext cx="3106688" cy="748680"/>
          </a:xfrm>
        </p:spPr>
        <p:txBody>
          <a:bodyPr>
            <a:noAutofit/>
          </a:bodyPr>
          <a:lstStyle/>
          <a:p>
            <a:r>
              <a:rPr lang="ko-KR" altLang="en-US" sz="4400" b="1" dirty="0" smtClean="0"/>
              <a:t>감사합니다</a:t>
            </a:r>
            <a:endParaRPr lang="ko-KR" altLang="en-US" sz="4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381</TotalTime>
  <Words>725</Words>
  <Application>Microsoft Office PowerPoint</Application>
  <PresentationFormat>화면 슬라이드 쇼(4:3)</PresentationFormat>
  <Paragraphs>98</Paragraphs>
  <Slides>19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오렌지</vt:lpstr>
      <vt:lpstr>사료작물학 3장 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수단그래스</vt:lpstr>
      <vt:lpstr>호밀</vt:lpstr>
      <vt:lpstr>       감자                        고구마</vt:lpstr>
      <vt:lpstr> 탄산가스고정회로</vt:lpstr>
      <vt:lpstr>슬라이드 12</vt:lpstr>
      <vt:lpstr>사료작물과 관련한 가축질병 및 장애</vt:lpstr>
      <vt:lpstr>슬라이드 14</vt:lpstr>
      <vt:lpstr>슬라이드 15</vt:lpstr>
      <vt:lpstr>슬라이드 16</vt:lpstr>
      <vt:lpstr>슬라이드 17</vt:lpstr>
      <vt:lpstr>슬라이드 18</vt:lpstr>
      <vt:lpstr>슬라이드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Windows 사용자</cp:lastModifiedBy>
  <cp:revision>48</cp:revision>
  <dcterms:created xsi:type="dcterms:W3CDTF">2020-08-24T09:32:54Z</dcterms:created>
  <dcterms:modified xsi:type="dcterms:W3CDTF">2020-09-30T01:04:38Z</dcterms:modified>
</cp:coreProperties>
</file>