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18288000" cy="10287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맑은 고딕" panose="020B0503020000020004" pitchFamily="50" charset="-127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5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2518" autoAdjust="0"/>
  </p:normalViewPr>
  <p:slideViewPr>
    <p:cSldViewPr>
      <p:cViewPr varScale="1">
        <p:scale>
          <a:sx n="82" d="100"/>
          <a:sy n="82" d="100"/>
        </p:scale>
        <p:origin x="114" y="3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6315C9-A7B9-461D-9829-03BF6FD6B3C5}" type="datetimeFigureOut">
              <a:rPr lang="ko-KR" altLang="en-US" smtClean="0"/>
              <a:t>2025-02-18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BEF8B5-1362-41E2-AC80-09B2715D62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591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995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185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3228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54304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2758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870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953000" y="8267700"/>
            <a:ext cx="83947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4000" b="1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경찰</a:t>
            </a:r>
            <a:r>
              <a:rPr lang="ko-KR" altLang="en-US" sz="4000" b="1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법</a:t>
            </a:r>
            <a:r>
              <a:rPr lang="ko-KR" sz="4000" b="1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학전공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663700" y="2654300"/>
            <a:ext cx="15290800" cy="1600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9000" b="0" i="0" u="none" strike="noStrike" dirty="0">
                <a:latin typeface="+mj-ea"/>
                <a:ea typeface="+mj-ea"/>
                <a:cs typeface="Cafe24 Ssurround" pitchFamily="2" charset="-127"/>
              </a:rPr>
              <a:t>2025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신입생을</a:t>
            </a: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</a:p>
        </p:txBody>
      </p:sp>
      <p:sp>
        <p:nvSpPr>
          <p:cNvPr id="9" name="TextBox 9"/>
          <p:cNvSpPr txBox="1"/>
          <p:nvPr/>
        </p:nvSpPr>
        <p:spPr>
          <a:xfrm rot="-120000">
            <a:off x="3263900" y="3975100"/>
            <a:ext cx="21336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 dirty="0">
                <a:solidFill>
                  <a:srgbClr val="FF6C72"/>
                </a:solidFill>
                <a:highlight>
                  <a:srgbClr val="FFDE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652000" y="4076700"/>
            <a:ext cx="6616700" cy="2667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003800" y="4254500"/>
            <a:ext cx="22352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 dirty="0">
                <a:solidFill>
                  <a:srgbClr val="FFB1D8"/>
                </a:solidFill>
                <a:highlight>
                  <a:srgbClr val="FF6C72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강</a:t>
            </a:r>
          </a:p>
        </p:txBody>
      </p:sp>
      <p:sp>
        <p:nvSpPr>
          <p:cNvPr id="12" name="TextBox 12"/>
          <p:cNvSpPr txBox="1"/>
          <p:nvPr/>
        </p:nvSpPr>
        <p:spPr>
          <a:xfrm rot="-300000">
            <a:off x="8877300" y="4038600"/>
            <a:ext cx="22860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 dirty="0">
                <a:solidFill>
                  <a:srgbClr val="2FA599"/>
                </a:solidFill>
                <a:highlight>
                  <a:srgbClr val="AFD4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청</a:t>
            </a:r>
          </a:p>
        </p:txBody>
      </p:sp>
      <p:sp>
        <p:nvSpPr>
          <p:cNvPr id="13" name="TextBox 13"/>
          <p:cNvSpPr txBox="1"/>
          <p:nvPr/>
        </p:nvSpPr>
        <p:spPr>
          <a:xfrm rot="300000">
            <a:off x="6959600" y="4102100"/>
            <a:ext cx="22860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 dirty="0">
                <a:solidFill>
                  <a:srgbClr val="6188C7"/>
                </a:solidFill>
                <a:highlight>
                  <a:srgbClr val="AFD5EC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7">
            <a:alphaModFix amt="70000"/>
          </a:blip>
          <a:stretch>
            <a:fillRect/>
          </a:stretch>
        </p:blipFill>
        <p:spPr>
          <a:xfrm rot="-2160000">
            <a:off x="10626529" y="5907279"/>
            <a:ext cx="1190807" cy="180147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650" y="953944"/>
            <a:ext cx="1679575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alphaModFix amt="28500"/>
          </a:blip>
          <a:stretch>
            <a:fillRect/>
          </a:stretch>
        </p:blipFill>
        <p:spPr>
          <a:xfrm>
            <a:off x="952500" y="3416300"/>
            <a:ext cx="16383000" cy="381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1763" y="3583485"/>
            <a:ext cx="1231900" cy="1193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93629" y="2995115"/>
            <a:ext cx="1231900" cy="1193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11506" y="7366000"/>
            <a:ext cx="1231900" cy="1193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99417" y="6247120"/>
            <a:ext cx="1231900" cy="1193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14193" y="5222780"/>
            <a:ext cx="1231900" cy="11938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3136900" y="5955020"/>
            <a:ext cx="5791958" cy="1778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전공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(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학과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)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별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졸업기준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교양필수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과목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안내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[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기초교양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/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핵심교양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]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이수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시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주의사항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학과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(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전공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)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교과목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확인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- 1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학년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신입생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수강신청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+mj-ea"/>
                <a:ea typeface="+mj-ea"/>
                <a:cs typeface="Cafe24 Ssurround" pitchFamily="2" charset="-127"/>
              </a:rPr>
              <a:t>가능학점</a:t>
            </a:r>
            <a:r>
              <a:rPr lang="en-US" sz="2400" b="1" i="0" u="none" strike="noStrike" dirty="0">
                <a:latin typeface="+mj-ea"/>
                <a:ea typeface="+mj-ea"/>
                <a:cs typeface="Cafe24 Ssurround" pitchFamily="2" charset="-127"/>
              </a:rPr>
              <a:t> 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579781" y="7648101"/>
            <a:ext cx="9652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550779" y="5445836"/>
            <a:ext cx="994202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652887" y="3287215"/>
            <a:ext cx="892094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71600" y="6416580"/>
            <a:ext cx="838200" cy="78432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66800" y="3846015"/>
            <a:ext cx="1543938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495800" y="1714500"/>
            <a:ext cx="101346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 dirty="0">
                <a:latin typeface="+mn-ea"/>
                <a:cs typeface="Cafe24 Ssurround" pitchFamily="2" charset="-127"/>
              </a:rPr>
              <a:t>수강신청</a:t>
            </a:r>
            <a:r>
              <a:rPr lang="en-US" sz="60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+mn-ea"/>
                <a:cs typeface="Cafe24 Ssurround" pitchFamily="2" charset="-127"/>
              </a:rPr>
              <a:t>시</a:t>
            </a:r>
            <a:r>
              <a:rPr lang="en-US" sz="60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+mn-ea"/>
                <a:cs typeface="Cafe24 Ssurround" pitchFamily="2" charset="-127"/>
              </a:rPr>
              <a:t>진행</a:t>
            </a:r>
            <a:r>
              <a:rPr lang="en-US" sz="60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+mn-ea"/>
                <a:cs typeface="Cafe24 Ssurround" pitchFamily="2" charset="-127"/>
              </a:rPr>
              <a:t>순서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731388" y="3558545"/>
            <a:ext cx="6800849" cy="13144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sz="24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en-US" sz="2400" b="0" i="0" u="none" strike="noStrike" dirty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2025</a:t>
            </a:r>
            <a:r>
              <a:rPr lang="ko-KR" sz="2400" b="0" i="0" u="none" strike="noStrike" dirty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학년도</a:t>
            </a:r>
            <a:r>
              <a:rPr lang="en-US" sz="2400" b="0" i="0" u="none" strike="noStrike" dirty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 1</a:t>
            </a:r>
            <a:r>
              <a:rPr lang="ko-KR" sz="2400" b="0" i="0" u="none" strike="noStrike" dirty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학기</a:t>
            </a:r>
            <a:r>
              <a:rPr lang="en-US" sz="2400" b="0" i="0" u="none" strike="noStrike" dirty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신입생</a:t>
            </a:r>
            <a:r>
              <a:rPr lang="en-US" sz="2400" b="0" i="0" u="none" strike="noStrike" dirty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400" b="0" i="0" u="none" strike="noStrike" dirty="0" smtClean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수강신청</a:t>
            </a:r>
            <a:r>
              <a:rPr lang="en-US" altLang="ko-KR" sz="2400" b="0" i="0" u="none" strike="noStrike" dirty="0" smtClean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400" b="0" i="0" u="none" strike="noStrike" dirty="0" smtClean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방법내</a:t>
            </a:r>
            <a:r>
              <a:rPr lang="en-US" altLang="ko-KR" sz="2400" b="0" i="0" u="none" strike="noStrike" dirty="0" smtClean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altLang="en-US" sz="2400" b="0" i="0" u="none" strike="noStrike" dirty="0" smtClean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숙</a:t>
            </a:r>
            <a:r>
              <a:rPr lang="ko-KR" sz="2400" b="0" i="0" u="none" strike="noStrike" dirty="0" smtClean="0">
                <a:solidFill>
                  <a:srgbClr val="FF6C72"/>
                </a:solidFill>
                <a:latin typeface="+mn-ea"/>
                <a:cs typeface="Cafe24 Ssurround" pitchFamily="2" charset="-127"/>
              </a:rPr>
              <a:t>지</a:t>
            </a:r>
            <a:endParaRPr lang="ko-KR" sz="2400" b="0" i="0" u="none" strike="noStrike" dirty="0">
              <a:solidFill>
                <a:srgbClr val="FF6C72"/>
              </a:solidFill>
              <a:latin typeface="+mn-ea"/>
              <a:cs typeface="Cafe24 Ssurround" pitchFamily="2" charset="-127"/>
            </a:endParaRPr>
          </a:p>
          <a:p>
            <a:pPr lvl="0" algn="l">
              <a:lnSpc>
                <a:spcPct val="116199"/>
              </a:lnSpc>
            </a:pPr>
            <a:r>
              <a:rPr lang="en-US" altLang="ko-KR" sz="2400" b="0" i="0" u="none" strike="noStrike" dirty="0" smtClean="0">
                <a:solidFill>
                  <a:srgbClr val="000000"/>
                </a:solidFill>
                <a:latin typeface="+mn-ea"/>
                <a:cs typeface="Cafe24 Ssurround" pitchFamily="2" charset="-127"/>
              </a:rPr>
              <a:t>     </a:t>
            </a:r>
            <a:r>
              <a:rPr lang="ko-KR" sz="2400" b="1" i="0" u="none" strike="noStrike" dirty="0" smtClean="0">
                <a:solidFill>
                  <a:srgbClr val="000000"/>
                </a:solidFill>
                <a:latin typeface="+mn-ea"/>
                <a:cs typeface="Cafe24 Ssurround" pitchFamily="2" charset="-127"/>
              </a:rPr>
              <a:t>중부대학교</a:t>
            </a:r>
            <a:r>
              <a:rPr lang="en-US" sz="2400" b="1" i="0" u="none" strike="noStrike" dirty="0" smtClean="0">
                <a:solidFill>
                  <a:srgbClr val="000000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solidFill>
                  <a:srgbClr val="000000"/>
                </a:solidFill>
                <a:latin typeface="+mn-ea"/>
                <a:cs typeface="Cafe24 Ssurround" pitchFamily="2" charset="-127"/>
              </a:rPr>
              <a:t>홈페이지</a:t>
            </a:r>
            <a:r>
              <a:rPr lang="en-US" sz="2400" b="1" i="0" u="none" strike="noStrike" dirty="0">
                <a:solidFill>
                  <a:srgbClr val="000000"/>
                </a:solidFill>
                <a:latin typeface="+mn-ea"/>
                <a:cs typeface="Cafe24 Ssurround" pitchFamily="2" charset="-127"/>
              </a:rPr>
              <a:t> → </a:t>
            </a:r>
            <a:r>
              <a:rPr lang="ko-KR" sz="2400" b="1" i="0" u="none" strike="noStrike" dirty="0">
                <a:solidFill>
                  <a:srgbClr val="000000"/>
                </a:solidFill>
                <a:latin typeface="+mn-ea"/>
                <a:cs typeface="Cafe24 Ssurround" pitchFamily="2" charset="-127"/>
              </a:rPr>
              <a:t>학사공지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773581" y="3401515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sz="2800" b="1" i="0" u="none" strike="noStrike" dirty="0">
                <a:solidFill>
                  <a:srgbClr val="FF6C72"/>
                </a:solidFill>
                <a:latin typeface="+mj-ea"/>
                <a:ea typeface="+mj-ea"/>
                <a:cs typeface="Cafe24 Ssurround" pitchFamily="2" charset="-127"/>
              </a:rPr>
              <a:t>2025</a:t>
            </a:r>
            <a:r>
              <a:rPr lang="ko-KR" sz="2800" b="1" i="0" u="none" strike="noStrike" dirty="0">
                <a:solidFill>
                  <a:srgbClr val="FF6C72"/>
                </a:solidFill>
                <a:latin typeface="+mj-ea"/>
                <a:ea typeface="+mj-ea"/>
                <a:cs typeface="Cafe24 Ssurround" pitchFamily="2" charset="-127"/>
              </a:rPr>
              <a:t>학년도</a:t>
            </a:r>
            <a:r>
              <a:rPr lang="en-US" sz="2800" b="1" i="0" u="none" strike="noStrike" dirty="0">
                <a:solidFill>
                  <a:srgbClr val="FF6C72"/>
                </a:solidFill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+mj-ea"/>
                <a:ea typeface="+mj-ea"/>
                <a:cs typeface="Cafe24 Ssurround" pitchFamily="2" charset="-127"/>
              </a:rPr>
              <a:t>신입생</a:t>
            </a:r>
            <a:r>
              <a:rPr lang="en-US" sz="2800" b="1" i="0" u="none" strike="noStrike" dirty="0">
                <a:solidFill>
                  <a:srgbClr val="FF6C72"/>
                </a:solidFill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+mj-ea"/>
                <a:ea typeface="+mj-ea"/>
                <a:cs typeface="Cafe24 Ssurround" pitchFamily="2" charset="-127"/>
              </a:rPr>
              <a:t>학번</a:t>
            </a:r>
            <a:r>
              <a:rPr lang="en-US" sz="2800" b="1" i="0" u="none" strike="noStrike" dirty="0">
                <a:solidFill>
                  <a:srgbClr val="FF6C72"/>
                </a:solidFill>
                <a:latin typeface="+mj-ea"/>
                <a:ea typeface="+mj-ea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+mj-ea"/>
                <a:ea typeface="+mj-ea"/>
                <a:cs typeface="Cafe24 Ssurround" pitchFamily="2" charset="-127"/>
              </a:rPr>
              <a:t>조회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744200" y="5599989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사이트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접속하기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811681" y="7756051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060700" y="5599420"/>
            <a:ext cx="59436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952500" y="4267200"/>
            <a:ext cx="16370300" cy="2032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[2025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학기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방법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8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  <a:p>
            <a:pPr lvl="0" algn="ctr">
              <a:lnSpc>
                <a:spcPct val="99600"/>
              </a:lnSpc>
            </a:pPr>
            <a:r>
              <a:rPr lang="en-US" sz="48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48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숙지</a:t>
            </a:r>
            <a:r>
              <a:rPr lang="en-US" alt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48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080000" y="6451600"/>
            <a:ext cx="84455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30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→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학사공지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6800" y="2654300"/>
            <a:ext cx="1231900" cy="1193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8864600" y="2921000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4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52500" y="8420100"/>
            <a:ext cx="163957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|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일정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| 2025.02.26(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10:00 ~ 2025.02.28(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금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16:00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1900" y="2730500"/>
            <a:ext cx="15875000" cy="5638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590800" y="1498600"/>
            <a:ext cx="11671300" cy="673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1600" y="14859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4000" y="17272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41600" y="2171700"/>
            <a:ext cx="90932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alt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                               </a:t>
            </a:r>
            <a:r>
              <a:rPr 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68400" y="8267700"/>
            <a:ext cx="16268700" cy="1016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 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학사정보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학사안내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클릭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후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</a:t>
            </a:r>
          </a:p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아래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페이지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하단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첨부파일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요망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78164"/>
              </p:ext>
            </p:extLst>
          </p:nvPr>
        </p:nvGraphicFramePr>
        <p:xfrm>
          <a:off x="955964" y="3810000"/>
          <a:ext cx="16417637" cy="3927856"/>
        </p:xfrm>
        <a:graphic>
          <a:graphicData uri="http://schemas.openxmlformats.org/drawingml/2006/table">
            <a:tbl>
              <a:tblPr/>
              <a:tblGrid>
                <a:gridCol w="21605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39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48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52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4360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82799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1176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학부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학과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①</a:t>
                      </a: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교양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②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복수전공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부전공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졸업최소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이수학점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1200"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인문사회학부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경찰</a:t>
                      </a:r>
                      <a:r>
                        <a:rPr lang="ko-KR" alt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법학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핵심교양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자유교양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전공기초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전공필수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(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전기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전선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800" b="0" i="0" u="none" strike="noStrike" dirty="0" err="1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전필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) 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36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18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125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200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14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7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12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33~46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진로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200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4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15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70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2590800" y="1790700"/>
            <a:ext cx="116713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5000" b="0" i="0" u="none" strike="noStrike" dirty="0">
                <a:latin typeface="+mn-ea"/>
                <a:cs typeface="Cafe24 Ssurround" pitchFamily="2" charset="-127"/>
              </a:rPr>
              <a:t>졸업기준</a:t>
            </a:r>
            <a:r>
              <a:rPr lang="en-US" sz="50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+mn-ea"/>
                <a:cs typeface="Cafe24 Ssurround" pitchFamily="2" charset="-127"/>
              </a:rPr>
              <a:t>확인</a:t>
            </a:r>
            <a:r>
              <a:rPr lang="en-US" sz="50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+mn-ea"/>
                <a:cs typeface="Cafe24 Ssurround" pitchFamily="2" charset="-127"/>
              </a:rPr>
              <a:t>및</a:t>
            </a:r>
            <a:r>
              <a:rPr lang="en-US" sz="50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+mn-ea"/>
                <a:cs typeface="Cafe24 Ssurround" pitchFamily="2" charset="-127"/>
              </a:rPr>
              <a:t>전공교과목</a:t>
            </a:r>
            <a:r>
              <a:rPr lang="en-US" sz="50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+mn-ea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1600" y="18415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4000" y="20828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4884371" y="2911475"/>
            <a:ext cx="84074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alt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 </a:t>
            </a:r>
            <a:r>
              <a:rPr 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- 25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03300" y="7861300"/>
            <a:ext cx="16268700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※</a:t>
            </a:r>
            <a:r>
              <a:rPr lang="en-US" altLang="ko-KR" sz="2500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위해서는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표의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졸업학점의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최소이수학점을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충족해야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sz="2500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</a:p>
          <a:p>
            <a:pPr lvl="0" algn="ctr">
              <a:lnSpc>
                <a:spcPct val="148570"/>
              </a:lnSpc>
            </a:pPr>
            <a:endParaRPr lang="en-US" sz="2500" b="0" i="0" u="none" strike="noStrike" dirty="0">
              <a:solidFill>
                <a:srgbClr val="FC5230"/>
              </a:solidFill>
              <a:latin typeface="굴림" panose="020B0600000101010101" pitchFamily="50" charset="-127"/>
              <a:ea typeface="굴림" panose="020B0600000101010101" pitchFamily="50" charset="-127"/>
              <a:cs typeface="Cafe24 Ssurround" pitchFamily="2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0" y="1905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7100" y="3009900"/>
            <a:ext cx="14173200" cy="62103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950730" y="1032741"/>
            <a:ext cx="1282267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55195" y="1081498"/>
            <a:ext cx="1058985" cy="1115602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600200" y="1257300"/>
            <a:ext cx="965200" cy="5651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3073400" y="2387600"/>
            <a:ext cx="101854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alt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                     </a:t>
            </a:r>
            <a:r>
              <a:rPr 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2997200" y="1854200"/>
            <a:ext cx="127000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1930400"/>
            <a:ext cx="1104900" cy="1066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65300" y="21717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3022600" y="2654300"/>
            <a:ext cx="41402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endParaRPr lang="ko-KR" sz="24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71600" y="4305300"/>
            <a:ext cx="15582900" cy="3441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각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해당학과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(JB-</a:t>
            </a:r>
            <a:r>
              <a:rPr lang="en-US" sz="28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hexa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30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점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이상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57700"/>
              </a:lnSpc>
            </a:pP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학과별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총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미이수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졸업불가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57700"/>
              </a:lnSpc>
            </a:pP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편입생의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경우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조건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면제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전적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대학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인정학점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포함됨</a:t>
            </a:r>
            <a:r>
              <a:rPr lang="en-US" sz="28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.)</a:t>
            </a:r>
          </a:p>
          <a:p>
            <a:pPr lvl="0" algn="l">
              <a:lnSpc>
                <a:spcPct val="157700"/>
              </a:lnSpc>
            </a:pPr>
            <a:endParaRPr lang="en-US" sz="3000" b="0" i="0" u="none" strike="noStrike" dirty="0">
              <a:solidFill>
                <a:srgbClr val="FC5230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ea typeface="Cafe24 Ssurround" pitchFamily="2" charset="-127"/>
                <a:cs typeface="Cafe24 Ssurround" pitchFamily="2" charset="-127"/>
              </a:rPr>
              <a:t>※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융합</a:t>
            </a:r>
            <a:r>
              <a:rPr lang="ko-KR" alt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 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복수전공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문의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내선번호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127" y="115455"/>
            <a:ext cx="16624300" cy="8509000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309458"/>
              </p:ext>
            </p:extLst>
          </p:nvPr>
        </p:nvGraphicFramePr>
        <p:xfrm>
          <a:off x="1219200" y="2984500"/>
          <a:ext cx="16040100" cy="5435600"/>
        </p:xfrm>
        <a:graphic>
          <a:graphicData uri="http://schemas.openxmlformats.org/drawingml/2006/table">
            <a:tbl>
              <a:tblPr/>
              <a:tblGrid>
                <a:gridCol w="147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8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27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9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128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개설전공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학년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이수구분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과목코드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과목명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개설전공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학년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이수구분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과목코드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ea typeface="Cafe24 Ssurround"/>
                        </a:rPr>
                        <a:t>과목명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경찰</a:t>
                      </a:r>
                      <a:r>
                        <a:rPr lang="ko-KR" altLang="en-US" sz="18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법학</a:t>
                      </a:r>
                      <a:r>
                        <a:rPr lang="ko-KR" sz="18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전공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전공기초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61790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400" b="1" i="0" u="none" strike="noStrike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전공탐색과기업과정신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47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i="0" u="none" strike="noStrike" dirty="0">
                          <a:solidFill>
                            <a:srgbClr val="787878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en-US" sz="18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1" dirty="0">
                          <a:latin typeface="+mn-ea"/>
                          <a:ea typeface="+mn-ea"/>
                        </a:rPr>
                        <a:t>전공선택</a:t>
                      </a:r>
                      <a:endParaRPr lang="en-US" sz="18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dirty="0">
                          <a:latin typeface="+mn-ea"/>
                          <a:ea typeface="+mn-ea"/>
                        </a:rPr>
                        <a:t>61871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400" b="1" dirty="0" err="1">
                          <a:latin typeface="+mn-ea"/>
                          <a:ea typeface="+mn-ea"/>
                        </a:rPr>
                        <a:t>현대중국사회와법</a:t>
                      </a:r>
                      <a:endParaRPr lang="en-US" sz="24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i="0" u="none" strike="noStrike">
                          <a:solidFill>
                            <a:srgbClr val="787878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en-US" sz="1800" b="1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1" dirty="0">
                          <a:latin typeface="+mn-ea"/>
                          <a:ea typeface="+mn-ea"/>
                        </a:rPr>
                        <a:t>전공선택</a:t>
                      </a:r>
                      <a:endParaRPr lang="en-US" sz="18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dirty="0">
                          <a:latin typeface="+mn-ea"/>
                          <a:ea typeface="+mn-ea"/>
                        </a:rPr>
                        <a:t>62841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400" b="1" dirty="0" err="1">
                          <a:latin typeface="+mn-ea"/>
                          <a:ea typeface="+mn-ea"/>
                        </a:rPr>
                        <a:t>법률중국어</a:t>
                      </a:r>
                      <a:endParaRPr lang="en-US" sz="24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74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i="0" u="none" strike="noStrike">
                          <a:solidFill>
                            <a:srgbClr val="787878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en-US" sz="1800" b="1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1" dirty="0">
                          <a:latin typeface="+mn-ea"/>
                          <a:ea typeface="+mn-ea"/>
                        </a:rPr>
                        <a:t>전공기초</a:t>
                      </a:r>
                      <a:endParaRPr lang="en-US" sz="18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dirty="0">
                          <a:latin typeface="+mn-ea"/>
                          <a:ea typeface="+mn-ea"/>
                        </a:rPr>
                        <a:t>51654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400" b="1" dirty="0" err="1">
                          <a:latin typeface="+mn-ea"/>
                          <a:ea typeface="+mn-ea"/>
                        </a:rPr>
                        <a:t>민법총칙</a:t>
                      </a:r>
                      <a:endParaRPr lang="en-US" sz="24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i="0" u="none" strike="noStrike">
                          <a:solidFill>
                            <a:srgbClr val="787878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en-US" sz="1800" b="1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1" dirty="0">
                          <a:latin typeface="+mn-ea"/>
                          <a:ea typeface="+mn-ea"/>
                        </a:rPr>
                        <a:t>전공필수</a:t>
                      </a:r>
                      <a:endParaRPr lang="en-US" sz="18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dirty="0">
                          <a:latin typeface="+mn-ea"/>
                          <a:ea typeface="+mn-ea"/>
                        </a:rPr>
                        <a:t>61113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400" b="1" dirty="0">
                          <a:latin typeface="+mn-ea"/>
                          <a:ea typeface="+mn-ea"/>
                        </a:rPr>
                        <a:t>법의기초</a:t>
                      </a:r>
                      <a:endParaRPr lang="en-US" sz="24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i="0" u="none" strike="noStrike">
                          <a:solidFill>
                            <a:srgbClr val="787878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en-US" sz="1800" b="1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1" dirty="0">
                          <a:latin typeface="+mn-ea"/>
                          <a:ea typeface="+mn-ea"/>
                        </a:rPr>
                        <a:t>전공선택</a:t>
                      </a:r>
                      <a:endParaRPr lang="en-US" sz="18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1" dirty="0">
                          <a:latin typeface="+mn-ea"/>
                          <a:ea typeface="+mn-ea"/>
                        </a:rPr>
                        <a:t>62840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400" b="1" dirty="0" err="1">
                          <a:latin typeface="+mn-ea"/>
                          <a:ea typeface="+mn-ea"/>
                        </a:rPr>
                        <a:t>경찰과사법제도</a:t>
                      </a:r>
                      <a:endParaRPr lang="en-US" sz="2400" b="1" dirty="0">
                        <a:latin typeface="+mn-ea"/>
                        <a:ea typeface="+mn-ea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rgbClr val="787878"/>
                          </a:solidFill>
                          <a:latin typeface="Cafe24 Ssurround"/>
                        </a:rPr>
                        <a:t>1</a:t>
                      </a: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2994890" y="959578"/>
            <a:ext cx="12702309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5515" y="980093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003300"/>
            <a:ext cx="800100" cy="8191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6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3022600" y="2349500"/>
            <a:ext cx="100838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alt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                        </a:t>
            </a:r>
            <a:r>
              <a:rPr lang="ko-KR" sz="2400" b="0" i="0" u="none" strike="noStrike" dirty="0" smtClean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- 1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38200" y="8826500"/>
            <a:ext cx="16586200" cy="444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전공필수는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필수로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이수해야함에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가장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먼저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 err="1">
                <a:solidFill>
                  <a:srgbClr val="3D3D3D"/>
                </a:solidFill>
                <a:latin typeface="+mn-ea"/>
                <a:cs typeface="Cafe24 Ssurround" pitchFamily="2" charset="-127"/>
              </a:rPr>
              <a:t>수강신청하고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그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다음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전공기초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/ [</a:t>
            </a:r>
            <a:r>
              <a:rPr lang="ko-KR" sz="22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전공진로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는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필요에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</a:t>
            </a:r>
            <a:r>
              <a:rPr lang="en-US" alt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22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  <p:pic>
        <p:nvPicPr>
          <p:cNvPr id="16" name="그래픽 15" descr="오른쪽을 가리키는 검지  단색으로 채워진">
            <a:extLst>
              <a:ext uri="{FF2B5EF4-FFF2-40B4-BE49-F238E27FC236}">
                <a16:creationId xmlns:a16="http://schemas.microsoft.com/office/drawing/2014/main" id="{DD2ACFAC-F100-4287-ADB7-EFB6D61CFE6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20551235">
            <a:off x="133349" y="8926034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500" y="8763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2796" y="3581400"/>
            <a:ext cx="9080500" cy="54864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997200" y="1714500"/>
            <a:ext cx="128524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2900" y="17907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2032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7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4267200" y="2880946"/>
            <a:ext cx="53340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515600" y="4025900"/>
            <a:ext cx="6819900" cy="4597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48570"/>
              </a:lnSpc>
            </a:pPr>
            <a:r>
              <a:rPr lang="en-US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성적장학금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수혜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희망자는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최소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16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학점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이수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필수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48570"/>
              </a:lnSpc>
            </a:pPr>
            <a:r>
              <a:rPr lang="en-US" sz="2000" b="0" i="0" u="none" strike="noStrike" dirty="0" smtClean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(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이후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4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학년부터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최소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12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학점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이수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필수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)</a:t>
            </a:r>
          </a:p>
          <a:p>
            <a:pPr lvl="0" algn="l">
              <a:lnSpc>
                <a:spcPct val="148570"/>
              </a:lnSpc>
            </a:pPr>
            <a:endParaRPr lang="en-US" sz="2000" b="0" i="0" u="none" strike="noStrike" dirty="0">
              <a:solidFill>
                <a:srgbClr val="3D3D3D"/>
              </a:solidFill>
              <a:latin typeface="+mn-ea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-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원격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및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교류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강의는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최대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3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과목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(6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학점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이내</a:t>
            </a:r>
            <a:r>
              <a:rPr lang="en-US" sz="2000" b="0" i="0" u="none" strike="noStrike" dirty="0" smtClean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) 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 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이수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가능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48570"/>
              </a:lnSpc>
            </a:pPr>
            <a:endParaRPr lang="en-US" sz="2000" b="0" i="0" u="none" strike="noStrike" dirty="0">
              <a:solidFill>
                <a:srgbClr val="3D3D3D"/>
              </a:solidFill>
              <a:latin typeface="+mn-ea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-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이월학점제도란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?</a:t>
            </a:r>
          </a:p>
          <a:p>
            <a:pPr lvl="0" algn="l">
              <a:lnSpc>
                <a:spcPct val="148570"/>
              </a:lnSpc>
            </a:pP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 </a:t>
            </a:r>
            <a:r>
              <a:rPr lang="en-US" sz="2000" b="0" i="0" u="none" strike="noStrike" dirty="0" smtClean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 smtClean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직전학기</a:t>
            </a:r>
            <a:r>
              <a:rPr lang="en-US" sz="2000" b="0" i="0" u="none" strike="noStrike" dirty="0" smtClean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남은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잔여학점을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그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다음학기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수강신청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 </a:t>
            </a:r>
          </a:p>
          <a:p>
            <a:pPr lvl="0" algn="l">
              <a:lnSpc>
                <a:spcPct val="148570"/>
              </a:lnSpc>
            </a:pP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 </a:t>
            </a:r>
            <a:r>
              <a:rPr lang="en-US" sz="2000" b="0" i="0" u="none" strike="noStrike" dirty="0" smtClean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 err="1" smtClean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가능학점에</a:t>
            </a:r>
            <a:r>
              <a:rPr lang="en-US" sz="2000" b="0" i="0" u="none" strike="noStrike" dirty="0" smtClean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포함시키는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제도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. (2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학점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 </a:t>
            </a:r>
            <a:r>
              <a:rPr lang="ko-KR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이내</a:t>
            </a:r>
            <a:r>
              <a:rPr lang="en-US" sz="2000" b="0" i="0" u="none" strike="noStrike" dirty="0">
                <a:solidFill>
                  <a:srgbClr val="3D3D3D"/>
                </a:solidFill>
                <a:latin typeface="+mn-ea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3356" y="2304327"/>
            <a:ext cx="14009837" cy="7018236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-203200" y="1473200"/>
            <a:ext cx="12471400" cy="698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조회하기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 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2498" y="1513742"/>
            <a:ext cx="1045183" cy="1038958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04098" y="1828800"/>
            <a:ext cx="995067" cy="44435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8</a:t>
            </a:r>
            <a:endParaRPr lang="en-US" sz="28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8EC9CF-369B-4CDF-A562-9E3BD3D27D9B}"/>
              </a:ext>
            </a:extLst>
          </p:cNvPr>
          <p:cNvSpPr txBox="1"/>
          <p:nvPr/>
        </p:nvSpPr>
        <p:spPr>
          <a:xfrm>
            <a:off x="9338275" y="6844784"/>
            <a:ext cx="4525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n-ea"/>
                <a:cs typeface="Cafe24 Ssurround" pitchFamily="2" charset="-127"/>
              </a:rPr>
              <a:t>2025</a:t>
            </a:r>
            <a:r>
              <a:rPr lang="ko-KR" altLang="en-US" b="1" dirty="0">
                <a:latin typeface="+mn-ea"/>
                <a:cs typeface="Cafe24 Ssurround" pitchFamily="2" charset="-127"/>
              </a:rPr>
              <a:t>학년도 신입생</a:t>
            </a:r>
            <a:r>
              <a:rPr lang="en-US" altLang="ko-KR" b="1" dirty="0">
                <a:latin typeface="+mn-ea"/>
                <a:cs typeface="Cafe24 Ssurround" pitchFamily="2" charset="-127"/>
              </a:rPr>
              <a:t>/</a:t>
            </a:r>
            <a:r>
              <a:rPr lang="ko-KR" altLang="en-US" b="1" dirty="0">
                <a:latin typeface="+mn-ea"/>
                <a:cs typeface="Cafe24 Ssurround" pitchFamily="2" charset="-127"/>
              </a:rPr>
              <a:t>편입생</a:t>
            </a:r>
            <a:r>
              <a:rPr lang="en-US" altLang="ko-KR" b="1" dirty="0">
                <a:latin typeface="+mn-ea"/>
                <a:cs typeface="Cafe24 Ssurround" pitchFamily="2" charset="-127"/>
              </a:rPr>
              <a:t> </a:t>
            </a:r>
            <a:r>
              <a:rPr lang="ko-KR" altLang="en-US" b="1" dirty="0">
                <a:latin typeface="+mn-ea"/>
                <a:cs typeface="Cafe24 Ssurround" pitchFamily="2" charset="-127"/>
              </a:rPr>
              <a:t>학번조회 안내</a:t>
            </a: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F958415E-12F4-462D-B4A0-B1E3CBD3C4CF}"/>
              </a:ext>
            </a:extLst>
          </p:cNvPr>
          <p:cNvCxnSpPr>
            <a:cxnSpLocks/>
          </p:cNvCxnSpPr>
          <p:nvPr/>
        </p:nvCxnSpPr>
        <p:spPr>
          <a:xfrm>
            <a:off x="9220200" y="6743700"/>
            <a:ext cx="200625" cy="1772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1000" y="3086100"/>
            <a:ext cx="10553700" cy="5981700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78200" y="1612900"/>
            <a:ext cx="1104900" cy="1066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3530600" y="18542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9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5930900" y="2540000"/>
            <a:ext cx="6413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https://sg.joongbu.ac.kr/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673600" y="1676400"/>
            <a:ext cx="110998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사이트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접속하기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357100" y="5156200"/>
            <a:ext cx="4787900" cy="1587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아이디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 / 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비밀번호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입력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후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로그인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 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최초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아이디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 : 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학번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본인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)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최초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비밀번호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 : 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생년월일</a:t>
            </a:r>
            <a:r>
              <a:rPr lang="en-US" sz="2400" b="0" i="0" u="none" strike="noStrike" dirty="0">
                <a:latin typeface="+mn-ea"/>
                <a:cs typeface="Cafe24 Ssurround" pitchFamily="2" charset="-127"/>
              </a:rPr>
              <a:t>(6</a:t>
            </a:r>
            <a:r>
              <a:rPr lang="ko-KR" sz="2400" b="0" i="0" u="none" strike="noStrike" dirty="0">
                <a:latin typeface="+mn-ea"/>
                <a:cs typeface="Cafe24 Ssurround" pitchFamily="2" charset="-127"/>
              </a:rPr>
              <a:t>자리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8646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0" y="876300"/>
            <a:ext cx="16624300" cy="88265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-184150" y="1231900"/>
            <a:ext cx="10947400" cy="778995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83554" y="1246992"/>
            <a:ext cx="984948" cy="10012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283554" y="1485900"/>
            <a:ext cx="911716" cy="524995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dirty="0" smtClean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10</a:t>
            </a:r>
            <a:endParaRPr lang="en-US" sz="28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57EC2F1A-8CDF-4F37-812F-EDBA125008E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521" y="2248192"/>
            <a:ext cx="14433987" cy="7454608"/>
          </a:xfrm>
          <a:prstGeom prst="rect">
            <a:avLst/>
          </a:prstGeom>
        </p:spPr>
      </p:pic>
      <p:sp>
        <p:nvSpPr>
          <p:cNvPr id="15" name="TextBox 9">
            <a:extLst>
              <a:ext uri="{FF2B5EF4-FFF2-40B4-BE49-F238E27FC236}">
                <a16:creationId xmlns:a16="http://schemas.microsoft.com/office/drawing/2014/main" id="{F1BFD9FF-F3B5-420E-AE50-B22042A213F4}"/>
              </a:ext>
            </a:extLst>
          </p:cNvPr>
          <p:cNvSpPr txBox="1"/>
          <p:nvPr/>
        </p:nvSpPr>
        <p:spPr>
          <a:xfrm>
            <a:off x="4953000" y="8604250"/>
            <a:ext cx="11506200" cy="10350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07899"/>
              </a:lnSpc>
            </a:pPr>
            <a:r>
              <a:rPr lang="en-US" altLang="ko-KR" sz="2000" dirty="0" smtClean="0">
                <a:latin typeface="+mn-ea"/>
                <a:cs typeface="Cafe24 Ssurround" pitchFamily="2" charset="-127"/>
              </a:rPr>
              <a:t>                                       </a:t>
            </a:r>
            <a:endParaRPr lang="en-US" altLang="ko-KR" sz="2000" b="0" i="0" u="none" strike="noStrike" dirty="0">
              <a:latin typeface="+mn-ea"/>
              <a:cs typeface="Cafe24 Ssurround" pitchFamily="2" charset="-127"/>
            </a:endParaRPr>
          </a:p>
        </p:txBody>
      </p:sp>
      <p:pic>
        <p:nvPicPr>
          <p:cNvPr id="19" name="Picture 14">
            <a:extLst>
              <a:ext uri="{FF2B5EF4-FFF2-40B4-BE49-F238E27FC236}">
                <a16:creationId xmlns:a16="http://schemas.microsoft.com/office/drawing/2014/main" id="{6356BFC0-7B8A-4DD8-9A59-29DE10DD3702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70000"/>
          </a:blip>
          <a:stretch>
            <a:fillRect/>
          </a:stretch>
        </p:blipFill>
        <p:spPr>
          <a:xfrm rot="3143456">
            <a:off x="3336192" y="5741944"/>
            <a:ext cx="524269" cy="793124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781800" y="8779470"/>
            <a:ext cx="9144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dirty="0"/>
              <a:t>- </a:t>
            </a:r>
            <a:r>
              <a:rPr lang="ko-KR" altLang="en-US" dirty="0"/>
              <a:t>전공과목 조회</a:t>
            </a:r>
          </a:p>
          <a:p>
            <a:r>
              <a:rPr lang="en-US" altLang="ko-KR" dirty="0" smtClean="0"/>
              <a:t>1)      </a:t>
            </a:r>
            <a:r>
              <a:rPr lang="ko-KR" altLang="en-US" dirty="0" err="1" smtClean="0"/>
              <a:t>캠퍼스구분</a:t>
            </a:r>
            <a:r>
              <a:rPr lang="ko-KR" altLang="en-US" dirty="0" smtClean="0"/>
              <a:t>   </a:t>
            </a:r>
            <a:r>
              <a:rPr lang="ko-KR" altLang="en-US" dirty="0"/>
              <a:t>학부</a:t>
            </a:r>
            <a:r>
              <a:rPr lang="en-US" altLang="ko-KR" dirty="0"/>
              <a:t>(</a:t>
            </a:r>
            <a:r>
              <a:rPr lang="ko-KR" altLang="en-US" dirty="0"/>
              <a:t>과</a:t>
            </a:r>
            <a:r>
              <a:rPr lang="en-US" altLang="ko-KR" dirty="0"/>
              <a:t>) </a:t>
            </a:r>
            <a:r>
              <a:rPr lang="ko-KR" altLang="en-US" dirty="0" smtClean="0"/>
              <a:t>초기값은   </a:t>
            </a:r>
            <a:r>
              <a:rPr lang="ko-KR" altLang="en-US" dirty="0" err="1" smtClean="0"/>
              <a:t>소속캠퍼스</a:t>
            </a:r>
            <a:r>
              <a:rPr lang="ko-KR" altLang="en-US" dirty="0" smtClean="0"/>
              <a:t>  및  </a:t>
            </a:r>
            <a:r>
              <a:rPr lang="ko-KR" altLang="en-US" dirty="0" err="1"/>
              <a:t>소속학과로</a:t>
            </a:r>
            <a:r>
              <a:rPr lang="ko-KR" altLang="en-US" dirty="0"/>
              <a:t> 설정</a:t>
            </a:r>
          </a:p>
          <a:p>
            <a:r>
              <a:rPr lang="en-US" altLang="ko-KR" dirty="0" smtClean="0"/>
              <a:t>2)      </a:t>
            </a:r>
            <a:r>
              <a:rPr lang="ko-KR" altLang="en-US" dirty="0" smtClean="0"/>
              <a:t>캠퍼스 </a:t>
            </a:r>
            <a:r>
              <a:rPr lang="ko-KR" altLang="en-US" dirty="0"/>
              <a:t>설정 </a:t>
            </a:r>
            <a:r>
              <a:rPr lang="ko-KR" altLang="en-US" dirty="0" smtClean="0"/>
              <a:t> </a:t>
            </a:r>
            <a:r>
              <a:rPr lang="en-US" altLang="ko-KR" dirty="0" smtClean="0"/>
              <a:t>&gt; </a:t>
            </a:r>
            <a:r>
              <a:rPr lang="ko-KR" altLang="en-US" dirty="0"/>
              <a:t>학부</a:t>
            </a:r>
            <a:r>
              <a:rPr lang="en-US" altLang="ko-KR" dirty="0"/>
              <a:t>(</a:t>
            </a:r>
            <a:r>
              <a:rPr lang="ko-KR" altLang="en-US" dirty="0"/>
              <a:t>과</a:t>
            </a:r>
            <a:r>
              <a:rPr lang="en-US" altLang="ko-KR" dirty="0"/>
              <a:t>) </a:t>
            </a:r>
            <a:r>
              <a:rPr lang="ko-KR" altLang="en-US" dirty="0"/>
              <a:t>설정 </a:t>
            </a:r>
            <a:r>
              <a:rPr lang="en-US" altLang="ko-KR" dirty="0"/>
              <a:t>&gt; </a:t>
            </a:r>
            <a:r>
              <a:rPr lang="en-US" altLang="ko-KR" dirty="0" smtClean="0"/>
              <a:t> </a:t>
            </a:r>
            <a:r>
              <a:rPr lang="ko-KR" altLang="en-US" dirty="0" smtClean="0"/>
              <a:t>조회 </a:t>
            </a:r>
            <a:r>
              <a:rPr lang="ko-KR" altLang="en-US" dirty="0"/>
              <a:t>클릭 시 </a:t>
            </a:r>
            <a:r>
              <a:rPr lang="ko-KR" altLang="en-US" dirty="0" smtClean="0"/>
              <a:t> 해당학과</a:t>
            </a:r>
            <a:r>
              <a:rPr lang="en-US" altLang="ko-KR" dirty="0"/>
              <a:t>(</a:t>
            </a:r>
            <a:r>
              <a:rPr lang="ko-KR" altLang="en-US" dirty="0"/>
              <a:t>전공</a:t>
            </a:r>
            <a:r>
              <a:rPr lang="en-US" altLang="ko-KR" dirty="0"/>
              <a:t>) </a:t>
            </a:r>
            <a:r>
              <a:rPr lang="ko-KR" altLang="en-US" dirty="0"/>
              <a:t>과목 </a:t>
            </a:r>
            <a:r>
              <a:rPr lang="ko-KR" altLang="en-US" dirty="0" smtClean="0"/>
              <a:t> 신청가능</a:t>
            </a:r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299"/>
            <a:ext cx="16852900" cy="899477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889000"/>
            <a:ext cx="16624300" cy="89789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0" name="그림 19">
            <a:extLst>
              <a:ext uri="{FF2B5EF4-FFF2-40B4-BE49-F238E27FC236}">
                <a16:creationId xmlns:a16="http://schemas.microsoft.com/office/drawing/2014/main" id="{7302BC7F-C6E5-4C5C-8890-2743EC9B80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053442"/>
            <a:ext cx="14660246" cy="7241062"/>
          </a:xfrm>
          <a:prstGeom prst="rect">
            <a:avLst/>
          </a:prstGeom>
        </p:spPr>
      </p:pic>
      <p:sp>
        <p:nvSpPr>
          <p:cNvPr id="15" name="TextBox 9">
            <a:extLst>
              <a:ext uri="{FF2B5EF4-FFF2-40B4-BE49-F238E27FC236}">
                <a16:creationId xmlns:a16="http://schemas.microsoft.com/office/drawing/2014/main" id="{612757D7-40DD-4132-8E95-14CE49F1A94B}"/>
              </a:ext>
            </a:extLst>
          </p:cNvPr>
          <p:cNvSpPr txBox="1"/>
          <p:nvPr/>
        </p:nvSpPr>
        <p:spPr>
          <a:xfrm>
            <a:off x="5867400" y="8715375"/>
            <a:ext cx="184658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>
              <a:lnSpc>
                <a:spcPct val="107899"/>
              </a:lnSpc>
            </a:pPr>
            <a:r>
              <a:rPr lang="en-US" altLang="ko-KR" sz="2000" dirty="0"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dirty="0">
                <a:latin typeface="+mn-ea"/>
                <a:cs typeface="Cafe24 Ssurround" pitchFamily="2" charset="-127"/>
              </a:rPr>
              <a:t>교양과목 조회</a:t>
            </a:r>
            <a:endParaRPr lang="en-US" altLang="ko-KR" b="0" i="0" u="none" strike="noStrike" dirty="0">
              <a:latin typeface="+mn-ea"/>
              <a:cs typeface="Cafe24 Ssurround" pitchFamily="2" charset="-127"/>
            </a:endParaRPr>
          </a:p>
          <a:p>
            <a:pPr marL="914400" lvl="0" indent="-914400">
              <a:lnSpc>
                <a:spcPct val="107899"/>
              </a:lnSpc>
              <a:buAutoNum type="arabicParenR"/>
            </a:pPr>
            <a:r>
              <a:rPr lang="ko-KR" altLang="en-US" b="0" i="0" u="none" strike="noStrike" dirty="0">
                <a:latin typeface="+mn-ea"/>
                <a:cs typeface="Cafe24 Ssurround" pitchFamily="2" charset="-127"/>
              </a:rPr>
              <a:t>교양과목 조회 </a:t>
            </a:r>
            <a:r>
              <a:rPr lang="en-US" altLang="ko-KR" dirty="0">
                <a:latin typeface="+mn-ea"/>
                <a:cs typeface="Cafe24 Ssurround" pitchFamily="2" charset="-127"/>
              </a:rPr>
              <a:t>- </a:t>
            </a:r>
            <a:r>
              <a:rPr lang="ko-KR" altLang="en-US" dirty="0">
                <a:latin typeface="+mn-ea"/>
                <a:cs typeface="Cafe24 Ssurround" pitchFamily="2" charset="-127"/>
              </a:rPr>
              <a:t>학부</a:t>
            </a:r>
            <a:r>
              <a:rPr lang="en-US" altLang="ko-KR" dirty="0">
                <a:latin typeface="+mn-ea"/>
                <a:cs typeface="Cafe24 Ssurround" pitchFamily="2" charset="-127"/>
              </a:rPr>
              <a:t>(</a:t>
            </a:r>
            <a:r>
              <a:rPr lang="ko-KR" altLang="en-US" dirty="0">
                <a:latin typeface="+mn-ea"/>
                <a:cs typeface="Cafe24 Ssurround" pitchFamily="2" charset="-127"/>
              </a:rPr>
              <a:t>과</a:t>
            </a:r>
            <a:r>
              <a:rPr lang="en-US" altLang="ko-KR" dirty="0">
                <a:latin typeface="+mn-ea"/>
                <a:cs typeface="Cafe24 Ssurround" pitchFamily="2" charset="-127"/>
              </a:rPr>
              <a:t>)</a:t>
            </a:r>
            <a:r>
              <a:rPr lang="ko-KR" altLang="en-US" dirty="0">
                <a:latin typeface="+mn-ea"/>
                <a:cs typeface="Cafe24 Ssurround" pitchFamily="2" charset="-127"/>
              </a:rPr>
              <a:t>가 학생성장교양학부로 변경되며 교양과목 신청가능</a:t>
            </a:r>
            <a:endParaRPr lang="en-US" altLang="ko-KR" dirty="0">
              <a:latin typeface="+mn-ea"/>
              <a:cs typeface="Cafe24 Ssurround" pitchFamily="2" charset="-127"/>
            </a:endParaRPr>
          </a:p>
          <a:p>
            <a:pPr marL="914400" lvl="0" indent="-914400">
              <a:lnSpc>
                <a:spcPct val="107899"/>
              </a:lnSpc>
              <a:buAutoNum type="arabicParenR"/>
            </a:pPr>
            <a:r>
              <a:rPr lang="ko-KR" altLang="en-US" b="0" i="0" u="none" strike="noStrike" dirty="0">
                <a:latin typeface="+mn-ea"/>
                <a:cs typeface="Cafe24 Ssurround" pitchFamily="2" charset="-127"/>
              </a:rPr>
              <a:t>이수구분을 기초교양</a:t>
            </a:r>
            <a:r>
              <a:rPr lang="en-US" altLang="ko-KR" b="0" i="0" u="none" strike="noStrike" dirty="0">
                <a:latin typeface="+mn-ea"/>
                <a:cs typeface="Cafe24 Ssurround" pitchFamily="2" charset="-127"/>
              </a:rPr>
              <a:t>, </a:t>
            </a:r>
            <a:r>
              <a:rPr lang="ko-KR" altLang="en-US" b="0" i="0" u="none" strike="noStrike" dirty="0">
                <a:latin typeface="+mn-ea"/>
                <a:cs typeface="Cafe24 Ssurround" pitchFamily="2" charset="-127"/>
              </a:rPr>
              <a:t>핵심교양</a:t>
            </a:r>
            <a:r>
              <a:rPr lang="en-US" altLang="ko-KR" b="0" i="0" u="none" strike="noStrike" dirty="0">
                <a:latin typeface="+mn-ea"/>
                <a:cs typeface="Cafe24 Ssurround" pitchFamily="2" charset="-127"/>
              </a:rPr>
              <a:t>, </a:t>
            </a:r>
            <a:r>
              <a:rPr lang="ko-KR" altLang="en-US" b="0" i="0" u="none" strike="noStrike" dirty="0">
                <a:latin typeface="+mn-ea"/>
                <a:cs typeface="Cafe24 Ssurround" pitchFamily="2" charset="-127"/>
              </a:rPr>
              <a:t>자유교양 중 선택하여 해당과목 신청</a:t>
            </a:r>
            <a:endParaRPr lang="en-US" b="0" i="0" u="none" strike="noStrike" dirty="0">
              <a:latin typeface="+mn-ea"/>
              <a:cs typeface="Cafe24 Ssurround" pitchFamily="2" charset="-127"/>
            </a:endParaRPr>
          </a:p>
        </p:txBody>
      </p:sp>
      <p:sp>
        <p:nvSpPr>
          <p:cNvPr id="16" name="TextBox 9">
            <a:extLst>
              <a:ext uri="{FF2B5EF4-FFF2-40B4-BE49-F238E27FC236}">
                <a16:creationId xmlns:a16="http://schemas.microsoft.com/office/drawing/2014/main" id="{596CCD1A-0B5F-47AF-8721-F8A848AFEF55}"/>
              </a:ext>
            </a:extLst>
          </p:cNvPr>
          <p:cNvSpPr txBox="1"/>
          <p:nvPr/>
        </p:nvSpPr>
        <p:spPr>
          <a:xfrm>
            <a:off x="-184150" y="1231900"/>
            <a:ext cx="10947400" cy="8806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id="{0290848D-D502-4292-A9EC-C9544F83E6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60146" y="1272440"/>
            <a:ext cx="1084502" cy="990113"/>
          </a:xfrm>
          <a:prstGeom prst="rect">
            <a:avLst/>
          </a:prstGeom>
        </p:spPr>
      </p:pic>
      <p:sp>
        <p:nvSpPr>
          <p:cNvPr id="18" name="TextBox 12">
            <a:extLst>
              <a:ext uri="{FF2B5EF4-FFF2-40B4-BE49-F238E27FC236}">
                <a16:creationId xmlns:a16="http://schemas.microsoft.com/office/drawing/2014/main" id="{17C45D31-D230-470E-9D64-7FE88FE60977}"/>
              </a:ext>
            </a:extLst>
          </p:cNvPr>
          <p:cNvSpPr txBox="1"/>
          <p:nvPr/>
        </p:nvSpPr>
        <p:spPr>
          <a:xfrm>
            <a:off x="1331596" y="1231899"/>
            <a:ext cx="863674" cy="880651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dirty="0" smtClean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11</a:t>
            </a:r>
            <a:endParaRPr lang="en-US" sz="28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21" name="Picture 14">
            <a:extLst>
              <a:ext uri="{FF2B5EF4-FFF2-40B4-BE49-F238E27FC236}">
                <a16:creationId xmlns:a16="http://schemas.microsoft.com/office/drawing/2014/main" id="{0D314FF9-2B24-4BB4-8C15-CD292C3FC81B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70000"/>
          </a:blip>
          <a:stretch>
            <a:fillRect/>
          </a:stretch>
        </p:blipFill>
        <p:spPr>
          <a:xfrm rot="3143456">
            <a:off x="2878992" y="6067736"/>
            <a:ext cx="524269" cy="79312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>
            <a:extLst>
              <a:ext uri="{FF2B5EF4-FFF2-40B4-BE49-F238E27FC236}">
                <a16:creationId xmlns:a16="http://schemas.microsoft.com/office/drawing/2014/main" id="{1490FC27-F174-4ED0-9880-4F6BAFB3A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7065336" y="6171157"/>
            <a:ext cx="1130300" cy="609600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750" y="757382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492250" y="4291841"/>
            <a:ext cx="15290800" cy="1600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9000" b="0" i="0" u="none" strike="noStrike" dirty="0">
                <a:ea typeface="+mj-ea"/>
                <a:cs typeface="Cafe24 Ssurround" pitchFamily="2" charset="-127"/>
              </a:rPr>
              <a:t>경찰법학전공에</a:t>
            </a:r>
            <a:r>
              <a:rPr lang="ko-KR" altLang="en-US" sz="9000" dirty="0">
                <a:ea typeface="Cafe24 Ssurround" pitchFamily="2" charset="-127"/>
                <a:cs typeface="Cafe24 Ssurround" pitchFamily="2" charset="-127"/>
              </a:rPr>
              <a:t> </a:t>
            </a:r>
            <a:endParaRPr lang="en-US" altLang="ko-KR" sz="9000" dirty="0">
              <a:ea typeface="Cafe24 Ssurround" pitchFamily="2" charset="-127"/>
              <a:cs typeface="Cafe24 Ssurround" pitchFamily="2" charset="-127"/>
            </a:endParaRPr>
          </a:p>
          <a:p>
            <a:pPr lvl="0" algn="ctr">
              <a:lnSpc>
                <a:spcPct val="99600"/>
              </a:lnSpc>
            </a:pPr>
            <a:r>
              <a:rPr lang="ko-KR" altLang="en-US" sz="9000" dirty="0">
                <a:cs typeface="Cafe24 Ssurround" pitchFamily="2" charset="-127"/>
              </a:rPr>
              <a:t>오신걸 환영합니다</a:t>
            </a:r>
            <a:r>
              <a:rPr lang="en-US" altLang="ko-KR" sz="9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  <a:endParaRPr lang="ko-KR" sz="9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5105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470</Words>
  <Application>Microsoft Office PowerPoint</Application>
  <PresentationFormat>사용자 지정</PresentationFormat>
  <Paragraphs>162</Paragraphs>
  <Slides>14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굴림</vt:lpstr>
      <vt:lpstr>Cafe24 Ssurround</vt:lpstr>
      <vt:lpstr>Calibri</vt:lpstr>
      <vt:lpstr>맑은 고딕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USER</cp:lastModifiedBy>
  <cp:revision>54</cp:revision>
  <dcterms:created xsi:type="dcterms:W3CDTF">2006-08-16T00:00:00Z</dcterms:created>
  <dcterms:modified xsi:type="dcterms:W3CDTF">2025-02-18T04:25:15Z</dcterms:modified>
</cp:coreProperties>
</file>