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58" r:id="rId4"/>
    <p:sldId id="265" r:id="rId5"/>
    <p:sldId id="267" r:id="rId6"/>
    <p:sldId id="266" r:id="rId7"/>
    <p:sldId id="268" r:id="rId8"/>
    <p:sldId id="269" r:id="rId9"/>
    <p:sldId id="263" r:id="rId10"/>
    <p:sldId id="260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9" r:id="rId19"/>
    <p:sldId id="277" r:id="rId2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 varScale="1">
        <p:scale>
          <a:sx n="107" d="100"/>
          <a:sy n="107" d="100"/>
        </p:scale>
        <p:origin x="-9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2018-05-02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84557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2018-05-02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77960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2018-05-02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50783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2018-05-02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4655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2018-05-02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80021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2018-05-02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09914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2018-05-02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31782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2018-05-02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66533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2018-05-02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98103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2018-05-02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62317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2018-05-02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0128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6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5A9E4-8D96-4D7A-8F2C-FBCE621E477A}" type="datetimeFigureOut">
              <a:rPr lang="ko-KR" altLang="en-US" smtClean="0"/>
              <a:t>2018-05-02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62951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9692" y="145083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solidFill>
                  <a:schemeClr val="accent2">
                    <a:lumMod val="75000"/>
                  </a:schemeClr>
                </a:solidFill>
              </a:rPr>
              <a:t>중부대학교</a:t>
            </a:r>
            <a:r>
              <a:rPr lang="ko-KR" altLang="en-US" sz="3200" dirty="0" smtClean="0"/>
              <a:t> </a:t>
            </a:r>
            <a:r>
              <a:rPr lang="ko-KR" altLang="en-US" sz="3200" b="1" dirty="0" smtClean="0">
                <a:solidFill>
                  <a:srgbClr val="7030A0"/>
                </a:solidFill>
              </a:rPr>
              <a:t>항공서비스학과</a:t>
            </a:r>
            <a:endParaRPr lang="ko-KR" altLang="en-US" sz="3200" b="1" dirty="0">
              <a:solidFill>
                <a:srgbClr val="7030A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4624"/>
            <a:ext cx="720080" cy="723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719"/>
            <a:ext cx="9144000" cy="597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75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19672" y="187499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차 례</a:t>
            </a:r>
            <a:endParaRPr lang="ko-KR" altLang="en-US" sz="4000" b="1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29" name="Picture 3" descr="C:\Users\admin\Desktop\departure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575" y="238795"/>
            <a:ext cx="657695" cy="657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C:\Users\admin\Desktop\KakaoTalk_20170529_13191794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38795"/>
            <a:ext cx="658800" cy="6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49" name="그룹 2048"/>
          <p:cNvGrpSpPr/>
          <p:nvPr/>
        </p:nvGrpSpPr>
        <p:grpSpPr>
          <a:xfrm>
            <a:off x="611560" y="1052736"/>
            <a:ext cx="7776864" cy="5318467"/>
            <a:chOff x="684439" y="1310609"/>
            <a:chExt cx="7415953" cy="5064941"/>
          </a:xfrm>
        </p:grpSpPr>
        <p:grpSp>
          <p:nvGrpSpPr>
            <p:cNvPr id="5" name="그룹 4"/>
            <p:cNvGrpSpPr/>
            <p:nvPr/>
          </p:nvGrpSpPr>
          <p:grpSpPr>
            <a:xfrm>
              <a:off x="690342" y="1310609"/>
              <a:ext cx="5198235" cy="498278"/>
              <a:chOff x="323528" y="1259797"/>
              <a:chExt cx="4536504" cy="498278"/>
            </a:xfrm>
          </p:grpSpPr>
          <p:pic>
            <p:nvPicPr>
              <p:cNvPr id="4098" name="Picture 2" descr="C:\Users\admin\Desktop\success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3528" y="1354189"/>
                <a:ext cx="360039" cy="3600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" name="TextBox 1"/>
              <p:cNvSpPr txBox="1"/>
              <p:nvPr/>
            </p:nvSpPr>
            <p:spPr>
              <a:xfrm>
                <a:off x="827584" y="1259797"/>
                <a:ext cx="4032448" cy="4982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dirty="0" smtClean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학과 소개</a:t>
                </a:r>
                <a:endParaRPr lang="ko-KR" altLang="en-US" sz="28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</p:grpSp>
        <p:grpSp>
          <p:nvGrpSpPr>
            <p:cNvPr id="8" name="그룹 7"/>
            <p:cNvGrpSpPr/>
            <p:nvPr/>
          </p:nvGrpSpPr>
          <p:grpSpPr>
            <a:xfrm>
              <a:off x="692440" y="2023549"/>
              <a:ext cx="5198234" cy="498278"/>
              <a:chOff x="690342" y="1871369"/>
              <a:chExt cx="5198234" cy="498278"/>
            </a:xfrm>
          </p:grpSpPr>
          <p:pic>
            <p:nvPicPr>
              <p:cNvPr id="10" name="Picture 2" descr="C:\Users\admin\Desktop\success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0342" y="1958590"/>
                <a:ext cx="412557" cy="3600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4" name="TextBox 13"/>
              <p:cNvSpPr txBox="1"/>
              <p:nvPr/>
            </p:nvSpPr>
            <p:spPr>
              <a:xfrm>
                <a:off x="1267923" y="1871369"/>
                <a:ext cx="4620653" cy="4982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dirty="0" smtClean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전임교수진 소개</a:t>
                </a:r>
                <a:endParaRPr lang="ko-KR" altLang="en-US" sz="28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</p:grpSp>
        <p:grpSp>
          <p:nvGrpSpPr>
            <p:cNvPr id="2048" name="그룹 2047"/>
            <p:cNvGrpSpPr/>
            <p:nvPr/>
          </p:nvGrpSpPr>
          <p:grpSpPr>
            <a:xfrm>
              <a:off x="684439" y="5085184"/>
              <a:ext cx="5200331" cy="498278"/>
              <a:chOff x="690342" y="4252935"/>
              <a:chExt cx="5200331" cy="498278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1270019" y="4252935"/>
                <a:ext cx="4620654" cy="4982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dirty="0" smtClean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학과 장점 </a:t>
                </a:r>
                <a:r>
                  <a:rPr lang="en-US" altLang="ko-KR" sz="2800" dirty="0" smtClean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&amp; </a:t>
                </a:r>
                <a:r>
                  <a:rPr lang="ko-KR" altLang="en-US" sz="2800" dirty="0" smtClean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행사</a:t>
                </a:r>
                <a:endParaRPr lang="ko-KR" altLang="en-US" sz="28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  <p:pic>
            <p:nvPicPr>
              <p:cNvPr id="22" name="Picture 2" descr="C:\Users\admin\Desktop\success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0342" y="4334526"/>
                <a:ext cx="412557" cy="3600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1" name="그룹 30"/>
            <p:cNvGrpSpPr/>
            <p:nvPr/>
          </p:nvGrpSpPr>
          <p:grpSpPr>
            <a:xfrm>
              <a:off x="685413" y="4286130"/>
              <a:ext cx="7196122" cy="540475"/>
              <a:chOff x="690342" y="3662061"/>
              <a:chExt cx="7196122" cy="540475"/>
            </a:xfrm>
          </p:grpSpPr>
          <p:pic>
            <p:nvPicPr>
              <p:cNvPr id="16" name="Picture 2" descr="C:\Users\admin\Desktop\success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0342" y="3743652"/>
                <a:ext cx="412557" cy="3600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TextBox 16"/>
              <p:cNvSpPr txBox="1"/>
              <p:nvPr/>
            </p:nvSpPr>
            <p:spPr>
              <a:xfrm>
                <a:off x="1270020" y="3704257"/>
                <a:ext cx="6616444" cy="4982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dirty="0" smtClean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졸업진로 및 전망 및 관련 취득 자격증</a:t>
                </a:r>
                <a:endParaRPr lang="ko-KR" altLang="en-US" sz="28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1269045" y="3662061"/>
                <a:ext cx="4620654" cy="4982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ko-KR" altLang="en-US" sz="28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</p:grpSp>
        <p:grpSp>
          <p:nvGrpSpPr>
            <p:cNvPr id="28" name="그룹 27"/>
            <p:cNvGrpSpPr/>
            <p:nvPr/>
          </p:nvGrpSpPr>
          <p:grpSpPr>
            <a:xfrm>
              <a:off x="692440" y="3546663"/>
              <a:ext cx="5200332" cy="498278"/>
              <a:chOff x="690342" y="3076181"/>
              <a:chExt cx="5200332" cy="498278"/>
            </a:xfrm>
          </p:grpSpPr>
          <p:sp>
            <p:nvSpPr>
              <p:cNvPr id="11" name="TextBox 10"/>
              <p:cNvSpPr txBox="1"/>
              <p:nvPr/>
            </p:nvSpPr>
            <p:spPr>
              <a:xfrm>
                <a:off x="1270020" y="3076181"/>
                <a:ext cx="4620654" cy="4982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dirty="0" smtClean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교육과정 트랙</a:t>
                </a:r>
                <a:endParaRPr lang="ko-KR" altLang="en-US" sz="28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  <p:pic>
            <p:nvPicPr>
              <p:cNvPr id="26" name="Picture 2" descr="C:\Users\admin\Desktop\success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0342" y="3157772"/>
                <a:ext cx="412557" cy="3600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4" name="그룹 23"/>
            <p:cNvGrpSpPr/>
            <p:nvPr/>
          </p:nvGrpSpPr>
          <p:grpSpPr>
            <a:xfrm>
              <a:off x="685413" y="2752775"/>
              <a:ext cx="5206131" cy="498278"/>
              <a:chOff x="683568" y="2491165"/>
              <a:chExt cx="5206131" cy="498278"/>
            </a:xfrm>
          </p:grpSpPr>
          <p:pic>
            <p:nvPicPr>
              <p:cNvPr id="13" name="Picture 2" descr="C:\Users\admin\Desktop\success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3568" y="2574486"/>
                <a:ext cx="412557" cy="3600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7" name="TextBox 26"/>
              <p:cNvSpPr txBox="1"/>
              <p:nvPr/>
            </p:nvSpPr>
            <p:spPr>
              <a:xfrm>
                <a:off x="1269045" y="2491165"/>
                <a:ext cx="4620654" cy="4982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dirty="0" smtClean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실습실 소개</a:t>
                </a:r>
                <a:endParaRPr lang="ko-KR" altLang="en-US" sz="28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</p:grpSp>
        <p:grpSp>
          <p:nvGrpSpPr>
            <p:cNvPr id="36" name="그룹 35"/>
            <p:cNvGrpSpPr/>
            <p:nvPr/>
          </p:nvGrpSpPr>
          <p:grpSpPr>
            <a:xfrm>
              <a:off x="684439" y="5877272"/>
              <a:ext cx="7415953" cy="498278"/>
              <a:chOff x="690342" y="4252935"/>
              <a:chExt cx="7415953" cy="498278"/>
            </a:xfrm>
          </p:grpSpPr>
          <p:sp>
            <p:nvSpPr>
              <p:cNvPr id="37" name="TextBox 36"/>
              <p:cNvSpPr txBox="1"/>
              <p:nvPr/>
            </p:nvSpPr>
            <p:spPr>
              <a:xfrm>
                <a:off x="1270019" y="4252935"/>
                <a:ext cx="6836276" cy="4982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 smtClean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2018</a:t>
                </a:r>
                <a:r>
                  <a:rPr lang="ko-KR" altLang="en-US" sz="2800" dirty="0" smtClean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학년도 입학전형일정 </a:t>
                </a:r>
                <a:r>
                  <a:rPr lang="en-US" altLang="ko-KR" sz="2800" dirty="0" smtClean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&amp; </a:t>
                </a:r>
                <a:r>
                  <a:rPr lang="ko-KR" altLang="en-US" sz="2800" dirty="0" smtClean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모집인원</a:t>
                </a:r>
                <a:r>
                  <a:rPr lang="en-US" altLang="ko-KR" sz="2800" dirty="0" smtClean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(</a:t>
                </a:r>
                <a:r>
                  <a:rPr lang="ko-KR" altLang="en-US" sz="2800" dirty="0" smtClean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수시</a:t>
                </a:r>
                <a:r>
                  <a:rPr lang="en-US" altLang="ko-KR" sz="2800" dirty="0" smtClean="0">
                    <a:latin typeface="함초롬돋움" panose="02030504000101010101" pitchFamily="18" charset="-127"/>
                    <a:ea typeface="함초롬돋움" panose="02030504000101010101" pitchFamily="18" charset="-127"/>
                    <a:cs typeface="함초롬돋움" panose="02030504000101010101" pitchFamily="18" charset="-127"/>
                  </a:rPr>
                  <a:t>)</a:t>
                </a:r>
                <a:endParaRPr lang="ko-KR" altLang="en-US" sz="28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  <p:pic>
            <p:nvPicPr>
              <p:cNvPr id="38" name="Picture 2" descr="C:\Users\admin\Desktop\success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0342" y="4334526"/>
                <a:ext cx="412557" cy="3600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013854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19672" y="187499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학 과 소 개</a:t>
            </a:r>
            <a:endParaRPr lang="ko-KR" altLang="en-US" sz="4000" b="1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8394" y="1340768"/>
            <a:ext cx="8712968" cy="4601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24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▶ </a:t>
            </a:r>
            <a:r>
              <a:rPr lang="en-US" altLang="ko-KR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2005</a:t>
            </a:r>
            <a:r>
              <a:rPr lang="ko-KR" altLang="en-US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년도에 신설</a:t>
            </a:r>
            <a:endParaRPr lang="en-US" altLang="ko-KR" sz="28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endParaRPr lang="en-US" altLang="ko-KR" sz="28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▶ 전문인 양성 목표</a:t>
            </a:r>
            <a:r>
              <a:rPr lang="en-US" altLang="ko-KR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국제적 문화 감각</a:t>
            </a:r>
            <a:r>
              <a:rPr lang="en-US" altLang="ko-KR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능숙한 외국어 구사 능력 배양</a:t>
            </a:r>
            <a:endParaRPr lang="en-US" altLang="ko-KR" sz="28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endParaRPr lang="en-US" altLang="ko-KR" sz="24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▶ </a:t>
            </a:r>
            <a:r>
              <a:rPr lang="ko-KR" altLang="en-US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체계적인 현장실습 및 서비스</a:t>
            </a:r>
            <a:r>
              <a:rPr lang="en-US" altLang="ko-KR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에티켓 교육</a:t>
            </a:r>
            <a:endParaRPr lang="en-US" altLang="ko-KR" sz="28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endParaRPr lang="en-US" altLang="ko-KR" sz="28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ko-KR" altLang="en-US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▶ 기수제 운영 → </a:t>
            </a:r>
            <a:r>
              <a:rPr lang="en-US" altLang="ko-KR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2005</a:t>
            </a:r>
            <a:r>
              <a:rPr lang="ko-KR" altLang="en-US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학년도 </a:t>
            </a:r>
            <a:r>
              <a:rPr lang="en-US" altLang="ko-KR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</a:t>
            </a:r>
            <a:r>
              <a:rPr lang="ko-KR" altLang="en-US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 신입생 시작</a:t>
            </a:r>
            <a:endParaRPr lang="en-US" altLang="ko-KR" sz="28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endParaRPr lang="en-US" altLang="ko-KR" sz="6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r>
              <a:rPr lang="en-US" altLang="ko-KR" sz="28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                       2018</a:t>
            </a:r>
            <a:r>
              <a:rPr lang="ko-KR" altLang="en-US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학년도 </a:t>
            </a:r>
            <a:r>
              <a:rPr lang="en-US" altLang="ko-KR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14</a:t>
            </a:r>
            <a:r>
              <a:rPr lang="ko-KR" altLang="en-US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 신입생 모집 </a:t>
            </a:r>
            <a:endParaRPr lang="ko-KR" altLang="en-US" sz="28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5122" name="Picture 2" descr="C:\Users\admin\Desktop\ide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718" y="187499"/>
            <a:ext cx="649213" cy="64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admin\Desktop\ide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93576"/>
            <a:ext cx="649213" cy="64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375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76705" y="405364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/>
              <a:t>교수진 소개</a:t>
            </a:r>
            <a:endParaRPr lang="en-US" altLang="ko-KR" sz="3200" b="1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05175" y="964825"/>
            <a:ext cx="871296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endParaRPr lang="en-US" altLang="ko-KR" sz="20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이민순</a:t>
            </a:r>
            <a:r>
              <a:rPr lang="en-US" altLang="ko-KR" sz="2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항공관광</a:t>
            </a:r>
            <a:r>
              <a:rPr lang="en-US" altLang="ko-KR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학과장</a:t>
            </a:r>
            <a:r>
              <a:rPr lang="en-US" altLang="ko-KR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ko-KR" altLang="en-US" sz="5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양현미</a:t>
            </a:r>
            <a:r>
              <a:rPr lang="en-US" altLang="ko-KR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항공영어</a:t>
            </a:r>
            <a:r>
              <a:rPr lang="en-US" altLang="ko-KR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ko-KR" altLang="en-US" sz="5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장인식</a:t>
            </a:r>
            <a:r>
              <a:rPr lang="en-US" altLang="ko-KR" sz="2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2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항공영어</a:t>
            </a:r>
            <a:r>
              <a:rPr lang="en-US" altLang="ko-KR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ko-KR" altLang="en-US" sz="5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최영모</a:t>
            </a:r>
            <a:r>
              <a:rPr lang="en-US" altLang="ko-KR" sz="2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2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항공중국어</a:t>
            </a:r>
            <a:r>
              <a:rPr lang="en-US" altLang="ko-KR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ko-KR" altLang="en-US" sz="5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김선희</a:t>
            </a:r>
            <a:r>
              <a:rPr lang="en-US" altLang="ko-KR" sz="2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2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항공객실서비스</a:t>
            </a:r>
            <a:r>
              <a:rPr lang="en-US" altLang="ko-KR" sz="2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前 </a:t>
            </a:r>
            <a:r>
              <a:rPr lang="ko-KR" altLang="en-US" sz="2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대한항공 </a:t>
            </a: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부사무장</a:t>
            </a:r>
            <a:r>
              <a:rPr lang="en-US" altLang="ko-KR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남태석</a:t>
            </a:r>
            <a:r>
              <a:rPr lang="en-US" altLang="ko-KR" sz="2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2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환대서비스</a:t>
            </a:r>
            <a:r>
              <a:rPr lang="en-US" altLang="ko-KR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이수경</a:t>
            </a:r>
            <a:r>
              <a:rPr lang="en-US" altLang="ko-KR" sz="2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2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항공객실서비스</a:t>
            </a:r>
            <a:r>
              <a:rPr lang="en-US" altLang="ko-KR" sz="2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前 </a:t>
            </a:r>
            <a:r>
              <a:rPr lang="ko-KR" altLang="en-US" sz="24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대항항공 사무장</a:t>
            </a:r>
            <a:r>
              <a:rPr lang="en-US" altLang="ko-KR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ko-KR" altLang="en-US" sz="5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임은정</a:t>
            </a:r>
            <a:r>
              <a:rPr lang="en-US" altLang="ko-KR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항공객실서비스</a:t>
            </a:r>
            <a:r>
              <a:rPr lang="en-US" altLang="ko-KR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前 대항항공 부사무장</a:t>
            </a:r>
            <a:r>
              <a:rPr lang="en-US" altLang="ko-KR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24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前동방항공</a:t>
            </a: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객실승무원</a:t>
            </a:r>
            <a:r>
              <a:rPr lang="en-US" altLang="ko-KR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고민환</a:t>
            </a:r>
            <a:r>
              <a:rPr lang="en-US" altLang="ko-KR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항공경영</a:t>
            </a:r>
            <a:r>
              <a:rPr lang="en-US" altLang="ko-KR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항공영어</a:t>
            </a:r>
            <a:r>
              <a:rPr lang="en-US" altLang="ko-KR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前 카타르항공 사무장</a:t>
            </a:r>
            <a:r>
              <a:rPr lang="en-US" altLang="ko-KR" sz="24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</p:txBody>
      </p:sp>
      <p:pic>
        <p:nvPicPr>
          <p:cNvPr id="5122" name="Picture 2" descr="C:\Users\admin\Desktop\class-group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422" y="199576"/>
            <a:ext cx="945728" cy="94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292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29034" y="1632512"/>
            <a:ext cx="504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0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실습실 소개</a:t>
            </a:r>
            <a:endParaRPr lang="en-US" altLang="ko-KR" sz="6000" b="1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7170" name="Picture 2" descr="C:\Users\admin\Desktop\KakaoTalk_20170529_13204029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08720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그룹 4"/>
          <p:cNvGrpSpPr/>
          <p:nvPr/>
        </p:nvGrpSpPr>
        <p:grpSpPr>
          <a:xfrm>
            <a:off x="2983629" y="3511520"/>
            <a:ext cx="3283300" cy="2179404"/>
            <a:chOff x="2983629" y="3511520"/>
            <a:chExt cx="3283300" cy="2179404"/>
          </a:xfrm>
        </p:grpSpPr>
        <p:grpSp>
          <p:nvGrpSpPr>
            <p:cNvPr id="2" name="그룹 1"/>
            <p:cNvGrpSpPr/>
            <p:nvPr/>
          </p:nvGrpSpPr>
          <p:grpSpPr>
            <a:xfrm>
              <a:off x="2983629" y="3511520"/>
              <a:ext cx="3283300" cy="2179404"/>
              <a:chOff x="2983629" y="3511520"/>
              <a:chExt cx="3283300" cy="2179404"/>
            </a:xfrm>
          </p:grpSpPr>
          <p:grpSp>
            <p:nvGrpSpPr>
              <p:cNvPr id="4" name="그룹 3"/>
              <p:cNvGrpSpPr/>
              <p:nvPr/>
            </p:nvGrpSpPr>
            <p:grpSpPr>
              <a:xfrm>
                <a:off x="3492159" y="3511520"/>
                <a:ext cx="2774770" cy="2179404"/>
                <a:chOff x="3181162" y="3356992"/>
                <a:chExt cx="2774770" cy="2179404"/>
              </a:xfrm>
            </p:grpSpPr>
            <p:sp>
              <p:nvSpPr>
                <p:cNvPr id="16" name="TextBox 15"/>
                <p:cNvSpPr txBox="1"/>
                <p:nvPr/>
              </p:nvSpPr>
              <p:spPr>
                <a:xfrm>
                  <a:off x="3181162" y="3356992"/>
                  <a:ext cx="273630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2800" dirty="0" smtClean="0"/>
                    <a:t>항공안전실습실</a:t>
                  </a:r>
                  <a:endParaRPr lang="ko-KR" altLang="en-US" sz="2800" dirty="0"/>
                </a:p>
              </p:txBody>
            </p:sp>
            <p:sp>
              <p:nvSpPr>
                <p:cNvPr id="17" name="TextBox 16"/>
                <p:cNvSpPr txBox="1"/>
                <p:nvPr/>
              </p:nvSpPr>
              <p:spPr>
                <a:xfrm>
                  <a:off x="3209766" y="4190817"/>
                  <a:ext cx="273630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2800" dirty="0" smtClean="0"/>
                    <a:t>이미지메이킹실</a:t>
                  </a:r>
                  <a:endParaRPr lang="ko-KR" altLang="en-US" sz="2800" dirty="0"/>
                </a:p>
              </p:txBody>
            </p:sp>
            <p:sp>
              <p:nvSpPr>
                <p:cNvPr id="18" name="TextBox 17"/>
                <p:cNvSpPr txBox="1"/>
                <p:nvPr/>
              </p:nvSpPr>
              <p:spPr>
                <a:xfrm>
                  <a:off x="3219628" y="5013176"/>
                  <a:ext cx="273630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2800" dirty="0" smtClean="0"/>
                    <a:t>캐빈실습실</a:t>
                  </a:r>
                  <a:endParaRPr lang="ko-KR" altLang="en-US" sz="2800" dirty="0"/>
                </a:p>
              </p:txBody>
            </p:sp>
          </p:grpSp>
          <p:pic>
            <p:nvPicPr>
              <p:cNvPr id="7173" name="Picture 5" descr="C:\Users\admin\Desktop\checked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83629" y="3625883"/>
                <a:ext cx="347559" cy="2944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5" descr="C:\Users\admin\Desktop\checked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83629" y="4437442"/>
                <a:ext cx="339025" cy="33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22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3629" y="5249678"/>
              <a:ext cx="359271" cy="3592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74689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.05251 L 0.20243 -0.13486 C 0.24479 -0.17719 0.30868 -0.19939 0.37465 -0.19939 C 0.45035 -0.19939 0.51077 -0.17719 0.55295 -0.13486 L 0.7559 0.05251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795" y="-126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84212" y="38713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실습실 소개</a:t>
            </a:r>
            <a:endParaRPr lang="en-US" altLang="ko-KR" sz="2400" b="1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9" name="그림 8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955" y="1606883"/>
            <a:ext cx="3626538" cy="2603720"/>
          </a:xfrm>
          <a:prstGeom prst="rect">
            <a:avLst/>
          </a:prstGeom>
        </p:spPr>
      </p:pic>
      <p:pic>
        <p:nvPicPr>
          <p:cNvPr id="10" name="그림 9" descr="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3579559"/>
            <a:ext cx="3672408" cy="2611448"/>
          </a:xfrm>
          <a:prstGeom prst="rect">
            <a:avLst/>
          </a:prstGeom>
        </p:spPr>
      </p:pic>
      <p:pic>
        <p:nvPicPr>
          <p:cNvPr id="11" name="그림 10" descr="1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212" y="3579559"/>
            <a:ext cx="3672408" cy="2654510"/>
          </a:xfrm>
          <a:prstGeom prst="rect">
            <a:avLst/>
          </a:prstGeom>
        </p:spPr>
      </p:pic>
      <p:pic>
        <p:nvPicPr>
          <p:cNvPr id="14" name="Picture 2" descr="C:\Users\admin\Desktop\KakaoTalk_20170529_13204029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9" y="38713"/>
            <a:ext cx="432048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그룹 6"/>
          <p:cNvGrpSpPr/>
          <p:nvPr/>
        </p:nvGrpSpPr>
        <p:grpSpPr>
          <a:xfrm>
            <a:off x="2555776" y="729911"/>
            <a:ext cx="3878566" cy="532802"/>
            <a:chOff x="2239913" y="702307"/>
            <a:chExt cx="3878566" cy="532802"/>
          </a:xfrm>
        </p:grpSpPr>
        <p:pic>
          <p:nvPicPr>
            <p:cNvPr id="6149" name="Picture 5" descr="C:\Users\admin\Desktop\vest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9913" y="702307"/>
              <a:ext cx="504056" cy="5040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2937058" y="711889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항공안전실습실</a:t>
              </a:r>
              <a:endParaRPr lang="ko-KR" altLang="en-US" sz="28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pic>
          <p:nvPicPr>
            <p:cNvPr id="16" name="Picture 5" descr="C:\Users\admin\Desktop\vest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4423" y="702307"/>
              <a:ext cx="504056" cy="5040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43410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84212" y="38713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실습실 소개</a:t>
            </a:r>
            <a:endParaRPr lang="en-US" altLang="ko-KR" sz="2400" b="1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14" name="Picture 2" descr="C:\Users\admin\Desktop\KakaoTalk_20170529_13204029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9" y="38713"/>
            <a:ext cx="432048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그룹 1"/>
          <p:cNvGrpSpPr/>
          <p:nvPr/>
        </p:nvGrpSpPr>
        <p:grpSpPr>
          <a:xfrm>
            <a:off x="2701652" y="692696"/>
            <a:ext cx="3768925" cy="574204"/>
            <a:chOff x="3141481" y="4319853"/>
            <a:chExt cx="3768925" cy="574204"/>
          </a:xfrm>
        </p:grpSpPr>
        <p:pic>
          <p:nvPicPr>
            <p:cNvPr id="12" name="Picture 3" descr="C:\Users\admin\Desktop\mirror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1481" y="4319853"/>
              <a:ext cx="574204" cy="5742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3715685" y="4345345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이미지메이킹실</a:t>
              </a:r>
              <a:endParaRPr lang="ko-KR" altLang="en-US" sz="28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pic>
          <p:nvPicPr>
            <p:cNvPr id="15" name="Picture 3" descr="C:\Users\admin\Desktop\mirror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36202" y="4319853"/>
              <a:ext cx="574204" cy="5742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194" name="Picture 2" descr="C:\Users\admin\Desktop\KakaoTalk_20170529_15213599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87" y="2276872"/>
            <a:ext cx="3511781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dmin\Desktop\KakaoTalk_20170529_15213677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276872"/>
            <a:ext cx="367240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624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84212" y="38713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실습실 소개</a:t>
            </a:r>
            <a:endParaRPr lang="en-US" altLang="ko-KR" sz="2400" b="1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14" name="Picture 2" descr="C:\Users\admin\Desktop\KakaoTalk_20170529_13204029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9" y="38713"/>
            <a:ext cx="432048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admin\Desktop\KakaoTalk_20170529_1521352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60848"/>
            <a:ext cx="3616195" cy="3616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admin\Desktop\KakaoTalk_20170529_15213449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920" y="2045925"/>
            <a:ext cx="3744416" cy="3631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131840" y="7181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캐빈실습실</a:t>
            </a:r>
            <a:endParaRPr lang="ko-KR" altLang="en-US" sz="280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pic>
        <p:nvPicPr>
          <p:cNvPr id="2050" name="Picture 2" descr="C:\Users\admin\Desktop\이모티콘\aeroplan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655720"/>
            <a:ext cx="585688" cy="58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admin\Desktop\이모티콘\aeroplan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300" y="655720"/>
            <a:ext cx="585688" cy="58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365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0" y="44292"/>
            <a:ext cx="2735288" cy="505957"/>
            <a:chOff x="0" y="44292"/>
            <a:chExt cx="2735288" cy="505957"/>
          </a:xfrm>
        </p:grpSpPr>
        <p:sp>
          <p:nvSpPr>
            <p:cNvPr id="3" name="TextBox 2"/>
            <p:cNvSpPr txBox="1"/>
            <p:nvPr/>
          </p:nvSpPr>
          <p:spPr>
            <a:xfrm>
              <a:off x="323528" y="66437"/>
              <a:ext cx="24117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4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교육과정 트랙</a:t>
              </a:r>
              <a:endParaRPr lang="ko-KR" altLang="en-US" sz="2400" b="1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3074" name="Picture 2" descr="C:\Users\admin\Desktop\travel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4292"/>
              <a:ext cx="505957" cy="5059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51" t="25100" r="51160" b="4327"/>
          <a:stretch/>
        </p:blipFill>
        <p:spPr>
          <a:xfrm>
            <a:off x="2735288" y="260648"/>
            <a:ext cx="5149080" cy="6181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37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dmin\Desktop\KakaoTalk_20170529_14252366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544" y="116633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79712" y="260648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관련 자격증 취득 및 졸업 후 진로 </a:t>
            </a:r>
            <a:endParaRPr lang="en-US" altLang="ko-KR" sz="2800" b="1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124744"/>
            <a:ext cx="799288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☞ </a:t>
            </a:r>
            <a:r>
              <a:rPr lang="ko-KR" altLang="en-US" sz="20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관련 자격증 취득</a:t>
            </a:r>
            <a:endParaRPr lang="en-US" altLang="ko-KR" sz="2000" b="1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endParaRPr lang="en-US" altLang="ko-KR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관광종사원 자격증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관광통역안내사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국내여행 안내사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호텔서비스사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</a:t>
            </a:r>
            <a:endParaRPr lang="en-US" altLang="ko-KR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비서 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1,2,3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급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TOPAS 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자격</a:t>
            </a:r>
            <a:endParaRPr lang="en-US" altLang="ko-KR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각종 어학자격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(TOEIC,JPT,HSK)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취득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국외여행인솔자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(T/C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</a:t>
            </a:r>
            <a:endParaRPr lang="ko-KR" altLang="en-US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3140968"/>
            <a:ext cx="7992888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☞  </a:t>
            </a:r>
            <a:r>
              <a:rPr lang="ko-KR" altLang="en-US" sz="20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졸업 후 진로</a:t>
            </a:r>
            <a:endParaRPr lang="en-US" altLang="ko-KR" sz="2000" b="1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endParaRPr lang="en-US" altLang="ko-KR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국내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·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외 항공사의 항공 승무원</a:t>
            </a:r>
            <a:endParaRPr lang="en-US" altLang="ko-KR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국내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·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외 항공사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공항 및 각 지점의 항공발권담당 및 탑승지원</a:t>
            </a:r>
            <a:endParaRPr lang="en-US" altLang="ko-KR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인천국제공항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김포공항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제주공항</a:t>
            </a:r>
            <a:r>
              <a:rPr lang="en-US" altLang="ko-KR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등의 공항관리공단 사원</a:t>
            </a:r>
            <a:endParaRPr lang="en-US" altLang="ko-KR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KTX(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한국고속철도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), SRT(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수서고속철도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), 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크루즈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(Cruise)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선 승무원</a:t>
            </a:r>
            <a:endParaRPr lang="en-US" altLang="ko-KR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공공기관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연구소</a:t>
            </a:r>
            <a:r>
              <a: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기업체 비서실</a:t>
            </a:r>
            <a:endParaRPr lang="en-US" altLang="ko-KR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외식서비스업체의 서비스 담당사원</a:t>
            </a:r>
            <a:endParaRPr lang="en-US" altLang="ko-KR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5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환대산업 서비스 전문가 및 서비스 컨설턴트</a:t>
            </a:r>
            <a:endParaRPr lang="en-US" altLang="ko-KR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375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02214" y="116632"/>
            <a:ext cx="3559932" cy="523220"/>
            <a:chOff x="202214" y="116632"/>
            <a:chExt cx="3559932" cy="523220"/>
          </a:xfrm>
        </p:grpSpPr>
        <p:sp>
          <p:nvSpPr>
            <p:cNvPr id="2" name="TextBox 1"/>
            <p:cNvSpPr txBox="1"/>
            <p:nvPr/>
          </p:nvSpPr>
          <p:spPr>
            <a:xfrm>
              <a:off x="665802" y="116632"/>
              <a:ext cx="30963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학과의 장점</a:t>
              </a:r>
              <a:endParaRPr lang="ko-KR" altLang="en-US" sz="2800" b="1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4099" name="Picture 3" descr="C:\Users\admin\Desktop\lik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214" y="145125"/>
              <a:ext cx="466234" cy="4662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그룹 4"/>
          <p:cNvGrpSpPr/>
          <p:nvPr/>
        </p:nvGrpSpPr>
        <p:grpSpPr>
          <a:xfrm>
            <a:off x="674656" y="934718"/>
            <a:ext cx="7704856" cy="6001643"/>
            <a:chOff x="674656" y="934718"/>
            <a:chExt cx="7704856" cy="6001643"/>
          </a:xfrm>
        </p:grpSpPr>
        <p:sp>
          <p:nvSpPr>
            <p:cNvPr id="3" name="TextBox 2"/>
            <p:cNvSpPr txBox="1"/>
            <p:nvPr/>
          </p:nvSpPr>
          <p:spPr>
            <a:xfrm>
              <a:off x="674656" y="934718"/>
              <a:ext cx="7704856" cy="60016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전통이 깊은 학교</a:t>
              </a:r>
              <a:endParaRPr lang="en-US" altLang="ko-KR" sz="2000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2005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년도에 창설하여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기인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05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학번 학생들을 시작으로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19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학번 신입생들이 들어오게 되면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15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기가 되는 역사와 전통이 깊은 학교입니다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</a:t>
              </a:r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en-US" altLang="ko-KR" sz="2000" dirty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</a:t>
              </a:r>
              <a:r>
                <a:rPr lang="en-US" altLang="ko-KR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1 </a:t>
              </a:r>
              <a:r>
                <a:rPr lang="ko-KR" altLang="en-US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대 </a:t>
              </a:r>
              <a:r>
                <a:rPr lang="en-US" altLang="ko-KR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 </a:t>
              </a:r>
              <a:r>
                <a:rPr lang="ko-KR" altLang="en-US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멘토링 제도</a:t>
              </a:r>
              <a:endParaRPr lang="en-US" altLang="ko-KR" sz="2000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학과 선배님들을 멘토로 하여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5~6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명 정도의 멘티들을 모아 멘토링제를 시행중입니다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학과 적응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자격증을 위한 멘토링 등을 이용하여 더 좋은 학교 생활을 만들어가고 미래에도 많은 도움을 줄 것입니다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학과 선배님이 멘토인 만큼 수업에 대한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TIP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도 얻을 수 있어서 더 좋습니다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endParaRPr lang="en-US" altLang="ko-KR" dirty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en-US" altLang="ko-KR" sz="2000" dirty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</a:t>
              </a:r>
              <a:r>
                <a:rPr lang="en-US" altLang="ko-KR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원어민 수업</a:t>
              </a:r>
              <a:endParaRPr lang="en-US" altLang="ko-KR" sz="2000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원어민 수업은 영어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중국어 수</a:t>
              </a:r>
              <a:r>
                <a:rPr lang="ko-KR" altLang="en-US" dirty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업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으로 주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회 분반 수업으로 진행하며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프리토킹을 하고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정규수업 이외에 방과 후 수업으로 이루어지며 원어민 교수님과의 프리토킹으로 다양한 주제로 이야기하고 문법이나 외국 문화에 대해서도 배울 수 있어 학생들에게 많은 도움이 되고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ko-KR" altLang="en-US" dirty="0">
                <a:latin typeface="양재튼튼체B" panose="02020603020101020101" pitchFamily="18" charset="-127"/>
                <a:ea typeface="양재튼튼체B" panose="02020603020101020101" pitchFamily="18" charset="-127"/>
              </a:endParaRPr>
            </a:p>
          </p:txBody>
        </p:sp>
        <p:pic>
          <p:nvPicPr>
            <p:cNvPr id="4101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2308311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829" y="993286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829" y="4293096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66407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02214" y="116632"/>
            <a:ext cx="3559932" cy="523220"/>
            <a:chOff x="202214" y="116632"/>
            <a:chExt cx="3559932" cy="523220"/>
          </a:xfrm>
        </p:grpSpPr>
        <p:sp>
          <p:nvSpPr>
            <p:cNvPr id="5" name="TextBox 4"/>
            <p:cNvSpPr txBox="1"/>
            <p:nvPr/>
          </p:nvSpPr>
          <p:spPr>
            <a:xfrm>
              <a:off x="665802" y="116632"/>
              <a:ext cx="30963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학과의 장점</a:t>
              </a:r>
              <a:endParaRPr lang="ko-KR" altLang="en-US" sz="2800" b="1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6" name="Picture 3" descr="C:\Users\admin\Desktop\lik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214" y="145125"/>
              <a:ext cx="466234" cy="4662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그룹 8"/>
          <p:cNvGrpSpPr/>
          <p:nvPr/>
        </p:nvGrpSpPr>
        <p:grpSpPr>
          <a:xfrm>
            <a:off x="611560" y="836712"/>
            <a:ext cx="7704856" cy="5724644"/>
            <a:chOff x="611560" y="836712"/>
            <a:chExt cx="7704856" cy="5724644"/>
          </a:xfrm>
        </p:grpSpPr>
        <p:sp>
          <p:nvSpPr>
            <p:cNvPr id="3" name="TextBox 2"/>
            <p:cNvSpPr txBox="1"/>
            <p:nvPr/>
          </p:nvSpPr>
          <p:spPr>
            <a:xfrm>
              <a:off x="611560" y="836712"/>
              <a:ext cx="7704856" cy="57246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높은 취업률</a:t>
              </a:r>
              <a:endParaRPr lang="en-US" altLang="ko-KR" sz="2000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sz="1000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저희 학과는 중부대학교에서 가장 높은 취업률을 자랑하고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타 학교와 달리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120~200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명중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10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명 취업이 아닌 지금까지 소수정원에서</a:t>
              </a:r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10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명을 배출하여 승무원이 된다는 것은 무척 높은 취업률이라고 할 수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국내항공사인 대한항공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아시아나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진에어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에어부산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제주항공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티웨이항공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이스타항공에 다 취업하였을 뿐만 아니라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국외항공사인 동방항공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남방항공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에미레이트항공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카타르항공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타이항공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네셔널항공 등 많은 국외항공사로도 취업을 하고 있는 추세입니다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항공객실승무원이 아니더라도 지상직은 물론이며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호텔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무역계회사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기업 비서로도 다양하게 취업을 하고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다양한 특강</a:t>
              </a:r>
              <a:endParaRPr lang="en-US" altLang="ko-KR" sz="2000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sz="1000" b="1" dirty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전직 대항항공 사무장 출신 교수님들의 특강뿐만 아니라 항공사에 취업하신 졸업생 선배님들의 생생한 경험이 담긴 재미있는 특강을 갖는 자리도 매년 이루어지고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이외에 승무원의 기본자질인 인성검사특강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웃음치료특강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메이크업 특강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조주사 특강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인간관계 특강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서비스매너 특강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또한 현직 대한항공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A380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수석 기장님의 특강까지 많은 특강이 이루어지고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</p:txBody>
        </p:sp>
        <p:pic>
          <p:nvPicPr>
            <p:cNvPr id="7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448" y="836712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60" y="4293096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05583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02214" y="116632"/>
            <a:ext cx="3559932" cy="523220"/>
            <a:chOff x="202214" y="116632"/>
            <a:chExt cx="3559932" cy="523220"/>
          </a:xfrm>
        </p:grpSpPr>
        <p:sp>
          <p:nvSpPr>
            <p:cNvPr id="5" name="TextBox 4"/>
            <p:cNvSpPr txBox="1"/>
            <p:nvPr/>
          </p:nvSpPr>
          <p:spPr>
            <a:xfrm>
              <a:off x="665802" y="116632"/>
              <a:ext cx="30963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학과의 장점</a:t>
              </a:r>
              <a:endParaRPr lang="ko-KR" altLang="en-US" sz="2800" b="1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6" name="Picture 3" descr="C:\Users\admin\Desktop\lik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214" y="145125"/>
              <a:ext cx="466234" cy="4662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그룹 9"/>
          <p:cNvGrpSpPr/>
          <p:nvPr/>
        </p:nvGrpSpPr>
        <p:grpSpPr>
          <a:xfrm>
            <a:off x="664820" y="1268760"/>
            <a:ext cx="7704856" cy="4893647"/>
            <a:chOff x="664820" y="1268760"/>
            <a:chExt cx="7704856" cy="4893647"/>
          </a:xfrm>
        </p:grpSpPr>
        <p:sp>
          <p:nvSpPr>
            <p:cNvPr id="3" name="TextBox 2"/>
            <p:cNvSpPr txBox="1"/>
            <p:nvPr/>
          </p:nvSpPr>
          <p:spPr>
            <a:xfrm>
              <a:off x="664820" y="1268760"/>
              <a:ext cx="7704856" cy="48936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기숙사 생활</a:t>
              </a:r>
              <a:endParaRPr lang="en-US" altLang="ko-KR" sz="2000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저희 학교는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학년 신입생들에게 전원 기숙사 생활이 가능하도록 지원하고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공동시설이 아닌 개인 방마다 샤워실과 화장실이 마련되어 있어 보다 편리하게 생활할 수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en-US" altLang="ko-KR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장학제도</a:t>
              </a:r>
              <a:endParaRPr lang="en-US" altLang="ko-KR" sz="2000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sz="2000" b="1" dirty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다양하고 많은 장학제도가 있으며 신입생 전원에게 학업장려장학금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100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만원 또는 해외연수의 기회를 드리고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endParaRPr lang="en-US" altLang="ko-KR" dirty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en-US" altLang="ko-KR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해외연수프로그램</a:t>
              </a:r>
              <a:endParaRPr lang="en-US" altLang="ko-KR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학교에서 진행하는 단기 어학 연수프로그램과 중국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일본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필리핀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러시아와 맺어진 교환교류장학생 프로그램 등 다양한 기회가 주어지고 있습니다</a:t>
              </a:r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b="1" dirty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7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0694" y="1268760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140" y="4365104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140" y="2924944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75340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3717032"/>
            <a:ext cx="3619504" cy="2714628"/>
          </a:xfrm>
          <a:prstGeom prst="rect">
            <a:avLst/>
          </a:prstGeom>
        </p:spPr>
      </p:pic>
      <p:pic>
        <p:nvPicPr>
          <p:cNvPr id="5" name="그림 4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7" y="3699522"/>
            <a:ext cx="3642849" cy="2732137"/>
          </a:xfrm>
          <a:prstGeom prst="rect">
            <a:avLst/>
          </a:prstGeom>
        </p:spPr>
      </p:pic>
      <p:grpSp>
        <p:nvGrpSpPr>
          <p:cNvPr id="6" name="그룹 5"/>
          <p:cNvGrpSpPr/>
          <p:nvPr/>
        </p:nvGrpSpPr>
        <p:grpSpPr>
          <a:xfrm>
            <a:off x="202214" y="116632"/>
            <a:ext cx="3559932" cy="523220"/>
            <a:chOff x="202214" y="116632"/>
            <a:chExt cx="3559932" cy="523220"/>
          </a:xfrm>
        </p:grpSpPr>
        <p:sp>
          <p:nvSpPr>
            <p:cNvPr id="7" name="TextBox 6"/>
            <p:cNvSpPr txBox="1"/>
            <p:nvPr/>
          </p:nvSpPr>
          <p:spPr>
            <a:xfrm>
              <a:off x="665802" y="116632"/>
              <a:ext cx="30963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학과의 장점</a:t>
              </a:r>
              <a:endParaRPr lang="ko-KR" altLang="en-US" sz="2800" b="1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8" name="Picture 3" descr="C:\Users\admin\Desktop\like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214" y="145125"/>
              <a:ext cx="466234" cy="4662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그룹 9"/>
          <p:cNvGrpSpPr/>
          <p:nvPr/>
        </p:nvGrpSpPr>
        <p:grpSpPr>
          <a:xfrm>
            <a:off x="683568" y="1212721"/>
            <a:ext cx="7704856" cy="2646878"/>
            <a:chOff x="683568" y="1212721"/>
            <a:chExt cx="7704856" cy="2646878"/>
          </a:xfrm>
        </p:grpSpPr>
        <p:sp>
          <p:nvSpPr>
            <p:cNvPr id="3" name="TextBox 2"/>
            <p:cNvSpPr txBox="1"/>
            <p:nvPr/>
          </p:nvSpPr>
          <p:spPr>
            <a:xfrm>
              <a:off x="683568" y="1212721"/>
              <a:ext cx="7704856" cy="2646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항공호신술 강의</a:t>
              </a:r>
              <a:endParaRPr lang="en-US" altLang="ko-KR" sz="2000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sz="2000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저희 항공서비스학과는 더욱 더 전문적인 승무원 양성을 위해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‘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항공호신술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’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이라는 수업을 항공과 최초로 개설하게 되었습니다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청와대 경호실 출신이신 훌륭한 교수님께서 강의를 진행해주시며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기내 난동이 일어났을 경우 대처할 수 있는 자세 등의 기술을 배웁니다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그 외에도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‘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특공무술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’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과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‘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합기도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’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단증취득의 기회도 주어지고 있어 많은 학생들이 열심히하여 단증을 취득해 취업에 많은 도움이 되고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endParaRPr lang="en-US" altLang="ko-KR" b="1" dirty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9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829" y="1212721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02120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02214" y="116632"/>
            <a:ext cx="3559932" cy="523220"/>
            <a:chOff x="202214" y="116632"/>
            <a:chExt cx="3559932" cy="523220"/>
          </a:xfrm>
        </p:grpSpPr>
        <p:sp>
          <p:nvSpPr>
            <p:cNvPr id="5" name="TextBox 4"/>
            <p:cNvSpPr txBox="1"/>
            <p:nvPr/>
          </p:nvSpPr>
          <p:spPr>
            <a:xfrm>
              <a:off x="665802" y="116632"/>
              <a:ext cx="30963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학과의 장점</a:t>
              </a:r>
              <a:endParaRPr lang="ko-KR" altLang="en-US" sz="2800" b="1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6" name="Picture 3" descr="C:\Users\admin\Desktop\lik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214" y="145125"/>
              <a:ext cx="466234" cy="4662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그룹 8"/>
          <p:cNvGrpSpPr/>
          <p:nvPr/>
        </p:nvGrpSpPr>
        <p:grpSpPr>
          <a:xfrm>
            <a:off x="683568" y="1178118"/>
            <a:ext cx="7704856" cy="2911734"/>
            <a:chOff x="683568" y="1178118"/>
            <a:chExt cx="7704856" cy="2911734"/>
          </a:xfrm>
        </p:grpSpPr>
        <p:sp>
          <p:nvSpPr>
            <p:cNvPr id="3" name="TextBox 2"/>
            <p:cNvSpPr txBox="1"/>
            <p:nvPr/>
          </p:nvSpPr>
          <p:spPr>
            <a:xfrm>
              <a:off x="683568" y="1196752"/>
              <a:ext cx="7704856" cy="28931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직속제도</a:t>
              </a:r>
              <a:endParaRPr lang="en-US" altLang="ko-KR" sz="2000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직속제도란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1~4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학년까지 직속을 뽑아 선후배 사이를 돈독하게 하는 제도입니다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직속이 되면 다른 선후배보다 더 가깝게 지내며 학과 적응을 도와주고 많은 정보를 공유하게 됩니다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endParaRPr lang="en-US" altLang="ko-KR" dirty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en-US" altLang="ko-KR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남학생 선발 학과</a:t>
              </a:r>
              <a:endParaRPr lang="en-US" altLang="ko-KR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저희 대학은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4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년제이며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남학생을 다수 선발하고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현재 정원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100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명중 남학생들이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30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명 정도 되며 점점 더 많이 선발할 예정입니다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  <a:endParaRPr lang="en-US" altLang="ko-KR" b="1" dirty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7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829" y="1178118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944" y="2852936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8804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88640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학과 행사</a:t>
            </a:r>
            <a:endParaRPr lang="ko-KR" altLang="en-US" sz="2800" b="1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00721" y="1445327"/>
            <a:ext cx="7780556" cy="1508105"/>
            <a:chOff x="400721" y="1445327"/>
            <a:chExt cx="7780556" cy="1508105"/>
          </a:xfrm>
        </p:grpSpPr>
        <p:sp>
          <p:nvSpPr>
            <p:cNvPr id="4" name="직사각형 3"/>
            <p:cNvSpPr/>
            <p:nvPr/>
          </p:nvSpPr>
          <p:spPr>
            <a:xfrm>
              <a:off x="842393" y="1445327"/>
              <a:ext cx="7338884" cy="15081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윙수여식</a:t>
              </a:r>
              <a:endParaRPr lang="en-US" altLang="ko-KR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  <a:p>
              <a:endPara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직속제도로 결정된 </a:t>
              </a:r>
              <a:r>
                <a:rPr lang="en-US" altLang="ko-KR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2,3,4</a:t>
              </a:r>
              <a:r>
                <a:rPr lang="ko-KR" altLang="en-US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학년 직속선배들이 </a:t>
              </a:r>
              <a:r>
                <a:rPr lang="en-US" altLang="ko-KR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1</a:t>
              </a:r>
              <a:r>
                <a:rPr lang="ko-KR" altLang="en-US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학년 직속후배들에게 </a:t>
              </a:r>
              <a:endParaRPr lang="en-US" altLang="ko-KR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  <a:p>
              <a:r>
                <a:rPr lang="ko-KR" altLang="en-US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윙</a:t>
              </a:r>
              <a:r>
                <a:rPr lang="en-US" altLang="ko-KR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(</a:t>
              </a:r>
              <a:r>
                <a:rPr lang="ko-KR" altLang="en-US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뱃지</a:t>
              </a:r>
              <a:r>
                <a:rPr lang="en-US" altLang="ko-KR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)</a:t>
              </a:r>
              <a:r>
                <a:rPr lang="ko-KR" altLang="en-US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를 직접 달아주는 행사입니다</a:t>
              </a:r>
              <a:r>
                <a:rPr lang="en-US" altLang="ko-KR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. </a:t>
              </a:r>
              <a:r>
                <a:rPr lang="ko-KR" altLang="en-US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신입생들이 가장 뿌듯해하는 행사이기도 합니다</a:t>
              </a:r>
              <a:r>
                <a:rPr lang="en-US" altLang="ko-KR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.</a:t>
              </a:r>
              <a:endParaRPr lang="en-US" altLang="ko-KR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pic>
          <p:nvPicPr>
            <p:cNvPr id="3074" name="Picture 2" descr="C:\Users\admin\Desktop\balloons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721" y="1445327"/>
              <a:ext cx="441672" cy="4416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그룹 5"/>
          <p:cNvGrpSpPr/>
          <p:nvPr/>
        </p:nvGrpSpPr>
        <p:grpSpPr>
          <a:xfrm>
            <a:off x="400348" y="3861048"/>
            <a:ext cx="7772052" cy="1815882"/>
            <a:chOff x="400348" y="3861048"/>
            <a:chExt cx="7772052" cy="1815882"/>
          </a:xfrm>
        </p:grpSpPr>
        <p:sp>
          <p:nvSpPr>
            <p:cNvPr id="5" name="직사각형 4"/>
            <p:cNvSpPr/>
            <p:nvPr/>
          </p:nvSpPr>
          <p:spPr>
            <a:xfrm>
              <a:off x="809832" y="3861048"/>
              <a:ext cx="7362568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면접 경연 대회</a:t>
              </a:r>
              <a:r>
                <a:rPr lang="en-US" altLang="ko-KR" sz="20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(SKY TALK FESTIVAL)</a:t>
              </a:r>
            </a:p>
            <a:p>
              <a:endParaRPr lang="en-US" altLang="ko-KR" sz="20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  <a:p>
              <a:r>
                <a:rPr lang="en-US" altLang="ko-KR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1</a:t>
              </a:r>
              <a:r>
                <a:rPr lang="ko-KR" altLang="en-US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년에 </a:t>
              </a:r>
              <a:r>
                <a:rPr lang="en-US" altLang="ko-KR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1</a:t>
              </a:r>
              <a:r>
                <a:rPr lang="ko-KR" altLang="en-US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번 </a:t>
              </a:r>
              <a:r>
                <a:rPr lang="en-US" altLang="ko-KR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1~3</a:t>
              </a:r>
              <a:r>
                <a:rPr lang="ko-KR" altLang="en-US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학년 학생들이 모여 면접 경연대회를 합니다</a:t>
              </a:r>
              <a:r>
                <a:rPr lang="en-US" altLang="ko-KR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. </a:t>
              </a:r>
              <a:r>
                <a:rPr lang="ko-KR" altLang="en-US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모든 전공 교수님과 </a:t>
              </a:r>
              <a:r>
                <a:rPr lang="en-US" altLang="ko-KR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4</a:t>
              </a:r>
              <a:r>
                <a:rPr lang="ko-KR" altLang="en-US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학년</a:t>
              </a:r>
              <a:r>
                <a:rPr lang="en-US" altLang="ko-KR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, </a:t>
              </a:r>
              <a:r>
                <a:rPr lang="ko-KR" altLang="en-US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졸업하신 선배님들 앞에서 면접을 하게 됩니다</a:t>
              </a:r>
              <a:r>
                <a:rPr lang="en-US" altLang="ko-KR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. </a:t>
              </a:r>
              <a:r>
                <a:rPr lang="ko-KR" altLang="en-US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대강당에서 시행하고 많은 사람들 앞에서 하는 면접인 만큼 면접을 경험을 쌓고 긴장감을 해소시킬 수 있는 좋은 경험이 됩니다</a:t>
              </a:r>
              <a:r>
                <a:rPr lang="en-US" altLang="ko-KR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. </a:t>
              </a:r>
            </a:p>
          </p:txBody>
        </p:sp>
        <p:pic>
          <p:nvPicPr>
            <p:cNvPr id="3075" name="Picture 3" descr="C:\Users\admin\Desktop\meeting-room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348" y="3861048"/>
              <a:ext cx="442045" cy="4420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6" name="Picture 4" descr="C:\Users\admin\Desktop\2017 스카이톡\사진\KakaoTalk_20170515_1056099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592" y="4082070"/>
            <a:ext cx="3362009" cy="2521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dmin\Desktop\2017 스카이톡\사진\KakaoTalk_20170515_10561777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82070"/>
            <a:ext cx="3341450" cy="250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dmin\Desktop\2017 항공★\윙수여식 사진\2.bmp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058" b="588"/>
          <a:stretch/>
        </p:blipFill>
        <p:spPr bwMode="auto">
          <a:xfrm>
            <a:off x="2218105" y="836712"/>
            <a:ext cx="3326496" cy="24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admin\Desktop\2017 항공★\윙수여식 사진\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329" y="917308"/>
            <a:ext cx="3418856" cy="240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450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47604" y="33744"/>
            <a:ext cx="6792298" cy="505957"/>
            <a:chOff x="0" y="44292"/>
            <a:chExt cx="6071867" cy="505957"/>
          </a:xfrm>
        </p:grpSpPr>
        <p:sp>
          <p:nvSpPr>
            <p:cNvPr id="8" name="TextBox 7"/>
            <p:cNvSpPr txBox="1"/>
            <p:nvPr/>
          </p:nvSpPr>
          <p:spPr>
            <a:xfrm>
              <a:off x="505957" y="88584"/>
              <a:ext cx="55659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4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2019</a:t>
              </a:r>
              <a:r>
                <a:rPr lang="ko-KR" altLang="en-US" sz="24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학년도 입학전형일정</a:t>
              </a:r>
              <a:endParaRPr lang="ko-KR" altLang="en-US" sz="2400" b="1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9" name="Picture 2" descr="C:\Users\admin\Desktop\travel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4292"/>
              <a:ext cx="505957" cy="5059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802" t="24753" b="53237"/>
          <a:stretch/>
        </p:blipFill>
        <p:spPr>
          <a:xfrm>
            <a:off x="1043608" y="1700808"/>
            <a:ext cx="7240674" cy="3264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387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47604" y="33744"/>
            <a:ext cx="6792298" cy="505957"/>
            <a:chOff x="0" y="44292"/>
            <a:chExt cx="6071867" cy="505957"/>
          </a:xfrm>
        </p:grpSpPr>
        <p:sp>
          <p:nvSpPr>
            <p:cNvPr id="8" name="TextBox 7"/>
            <p:cNvSpPr txBox="1"/>
            <p:nvPr/>
          </p:nvSpPr>
          <p:spPr>
            <a:xfrm>
              <a:off x="505957" y="88584"/>
              <a:ext cx="55659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4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2019</a:t>
              </a:r>
              <a:r>
                <a:rPr lang="ko-KR" altLang="en-US" sz="24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학년도 모집인원 및 전형</a:t>
              </a:r>
              <a:endParaRPr lang="ko-KR" altLang="en-US" sz="2400" b="1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9" name="Picture 2" descr="C:\Users\admin\Desktop\travel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4292"/>
              <a:ext cx="505957" cy="5059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61" t="46534" r="2463" b="16085"/>
          <a:stretch/>
        </p:blipFill>
        <p:spPr>
          <a:xfrm>
            <a:off x="1691680" y="898070"/>
            <a:ext cx="5843956" cy="5274129"/>
          </a:xfrm>
          <a:prstGeom prst="rect">
            <a:avLst/>
          </a:prstGeom>
        </p:spPr>
      </p:pic>
      <p:sp>
        <p:nvSpPr>
          <p:cNvPr id="4" name="도넛 3"/>
          <p:cNvSpPr/>
          <p:nvPr/>
        </p:nvSpPr>
        <p:spPr>
          <a:xfrm>
            <a:off x="6108660" y="717188"/>
            <a:ext cx="1008112" cy="1008112"/>
          </a:xfrm>
          <a:prstGeom prst="donut">
            <a:avLst>
              <a:gd name="adj" fmla="val 11433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0" name="도넛 9"/>
          <p:cNvSpPr/>
          <p:nvPr/>
        </p:nvSpPr>
        <p:spPr>
          <a:xfrm>
            <a:off x="2993706" y="3068960"/>
            <a:ext cx="1368152" cy="1296144"/>
          </a:xfrm>
          <a:prstGeom prst="donut">
            <a:avLst>
              <a:gd name="adj" fmla="val 11433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4347063" y="927887"/>
            <a:ext cx="1290262" cy="58671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실기우수자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600" dirty="0" smtClean="0">
                <a:solidFill>
                  <a:schemeClr val="tx1"/>
                </a:solidFill>
              </a:rPr>
              <a:t>전형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cxnSp>
        <p:nvCxnSpPr>
          <p:cNvPr id="6" name="꺾인 연결선 5"/>
          <p:cNvCxnSpPr/>
          <p:nvPr/>
        </p:nvCxnSpPr>
        <p:spPr>
          <a:xfrm rot="10800000" flipV="1">
            <a:off x="3779912" y="1221244"/>
            <a:ext cx="2328748" cy="1847716"/>
          </a:xfrm>
          <a:prstGeom prst="bentConnector3">
            <a:avLst>
              <a:gd name="adj1" fmla="val 47195"/>
            </a:avLst>
          </a:prstGeom>
          <a:ln w="635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501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15816" y="2708919"/>
            <a:ext cx="30963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감사합니다</a:t>
            </a:r>
            <a:r>
              <a:rPr lang="en-US" altLang="ko-KR" sz="44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</a:t>
            </a:r>
            <a:endParaRPr lang="ko-KR" altLang="en-US" sz="4400" b="1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35696" y="6192487"/>
            <a:ext cx="5724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smtClean="0">
                <a:latin typeface="한컴바탕확장" panose="02000009000000000000" pitchFamily="1" charset="-127"/>
                <a:ea typeface="한컴바탕확장" panose="02000009000000000000" pitchFamily="1" charset="-127"/>
              </a:rPr>
              <a:t>중부대학교 항공서비스학과</a:t>
            </a:r>
            <a:endParaRPr lang="ko-KR" altLang="en-US" sz="2400" b="1" dirty="0">
              <a:latin typeface="한컴바탕확장" panose="02000009000000000000" pitchFamily="1" charset="-127"/>
              <a:ea typeface="한컴바탕확장" panose="02000009000000000000" pitchFamily="1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4154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734</TotalTime>
  <Words>816</Words>
  <Application>Microsoft Office PowerPoint</Application>
  <PresentationFormat>화면 슬라이드 쇼(4:3)</PresentationFormat>
  <Paragraphs>144</Paragraphs>
  <Slides>19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admin</cp:lastModifiedBy>
  <cp:revision>46</cp:revision>
  <dcterms:created xsi:type="dcterms:W3CDTF">2017-05-29T02:42:42Z</dcterms:created>
  <dcterms:modified xsi:type="dcterms:W3CDTF">2018-05-02T08:28:34Z</dcterms:modified>
</cp:coreProperties>
</file>